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260" r:id="rId4"/>
    <p:sldId id="261" r:id="rId5"/>
    <p:sldId id="258" r:id="rId6"/>
    <p:sldId id="259" r:id="rId7"/>
    <p:sldId id="262" r:id="rId8"/>
    <p:sldId id="263" r:id="rId9"/>
    <p:sldId id="265" r:id="rId10"/>
    <p:sldId id="275" r:id="rId11"/>
    <p:sldId id="264" r:id="rId12"/>
    <p:sldId id="276" r:id="rId13"/>
    <p:sldId id="266" r:id="rId14"/>
    <p:sldId id="277" r:id="rId15"/>
    <p:sldId id="267" r:id="rId16"/>
    <p:sldId id="268" r:id="rId17"/>
    <p:sldId id="279" r:id="rId18"/>
    <p:sldId id="278" r:id="rId19"/>
    <p:sldId id="274" r:id="rId20"/>
    <p:sldId id="280" r:id="rId21"/>
    <p:sldId id="281" r:id="rId22"/>
    <p:sldId id="282" r:id="rId23"/>
    <p:sldId id="269" r:id="rId24"/>
    <p:sldId id="273" r:id="rId25"/>
    <p:sldId id="272" r:id="rId26"/>
    <p:sldId id="271" r:id="rId27"/>
    <p:sldId id="270"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12" r:id="rId53"/>
    <p:sldId id="309" r:id="rId54"/>
    <p:sldId id="310" r:id="rId55"/>
    <p:sldId id="311" r:id="rId56"/>
    <p:sldId id="329" r:id="rId57"/>
    <p:sldId id="325" r:id="rId58"/>
    <p:sldId id="326" r:id="rId59"/>
    <p:sldId id="327" r:id="rId60"/>
    <p:sldId id="328" r:id="rId61"/>
    <p:sldId id="331" r:id="rId62"/>
    <p:sldId id="332" r:id="rId63"/>
    <p:sldId id="330" r:id="rId64"/>
    <p:sldId id="333" r:id="rId65"/>
    <p:sldId id="334"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8"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28368"/>
    </p:cViewPr>
  </p:outlineViewPr>
  <p:notesTextViewPr>
    <p:cViewPr>
      <p:scale>
        <a:sx n="100" d="100"/>
        <a:sy n="100" d="100"/>
      </p:scale>
      <p:origin x="0" y="0"/>
    </p:cViewPr>
  </p:notesTextViewPr>
  <p:sorterViewPr>
    <p:cViewPr>
      <p:scale>
        <a:sx n="66" d="100"/>
        <a:sy n="66" d="100"/>
      </p:scale>
      <p:origin x="0" y="46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6F757-6542-45EE-BF2F-98433D1224DB}" type="datetimeFigureOut">
              <a:rPr lang="it-IT" smtClean="0"/>
              <a:pPr/>
              <a:t>17/02/2012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B92AF-9368-4F84-B69B-6E1DD8F8F12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38</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39</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40</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41</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42</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43</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44</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45</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46</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10</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48</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49</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50</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51</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52</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53</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54</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55</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66</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67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18</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68</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69</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70</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71</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72</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73</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74</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75</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76</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77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32</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33</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34</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35</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36</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8B92AF-9368-4F84-B69B-6E1DD8F8F12C}" type="slidenum">
              <a:rPr lang="it-IT" smtClean="0"/>
              <a:pPr/>
              <a:t>37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A345500-26D3-4B43-B4BF-855460A185AD}"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345500-26D3-4B43-B4BF-855460A185AD}"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DA345500-26D3-4B43-B4BF-855460A185AD}"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DA345500-26D3-4B43-B4BF-855460A185AD}"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lvl1pPr>
              <a:defRPr sz="2400"/>
            </a:lvl1p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A345500-26D3-4B43-B4BF-855460A185AD}"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10347C6D-92A4-4E71-984A-5D286D0DF384}" type="datetimeFigureOut">
              <a:rPr lang="it-IT" smtClean="0"/>
              <a:pPr/>
              <a:t>17/02/2012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345500-26D3-4B43-B4BF-855460A185AD}"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DA345500-26D3-4B43-B4BF-855460A185AD}"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DA345500-26D3-4B43-B4BF-855460A185A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A345500-26D3-4B43-B4BF-855460A185A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A345500-26D3-4B43-B4BF-855460A185AD}"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10347C6D-92A4-4E71-984A-5D286D0DF384}" type="datetimeFigureOut">
              <a:rPr lang="it-IT" smtClean="0"/>
              <a:pPr/>
              <a:t>17/02/2012</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DA345500-26D3-4B43-B4BF-855460A185AD}"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10347C6D-92A4-4E71-984A-5D286D0DF384}" type="datetimeFigureOut">
              <a:rPr lang="it-IT" smtClean="0"/>
              <a:pPr/>
              <a:t>17/02/2012</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0347C6D-92A4-4E71-984A-5D286D0DF384}" type="datetimeFigureOut">
              <a:rPr lang="it-IT" smtClean="0"/>
              <a:pPr/>
              <a:t>17/02/2012</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A345500-26D3-4B43-B4BF-855460A185AD}"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dirty="0" smtClean="0"/>
              <a:t>Fare clic per modificare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it.wikipedia.org/wiki/File:Ricerca_operativa_percorso_minimo_01.gi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it.wikipedia.org/wiki/File:Ricerca_operativa_percorso_minimo_02.gi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it.wikipedia.org/wiki/File:Ricerca_operativa_percorso_minimo_03.gi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it.wikipedia.org/wiki/File:Ricerca_operativa_percorso_minimo_04.gi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it.wikipedia.org/wiki/File:Ricerca_operativa_percorso_minimo_05.gi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it.wikipedia.org/wiki/File:Ricerca_operativa_percorso_minimo_06.gi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it.wikipedia.org/wiki/File:Ricerca_operativa_percorso_minimo_07.gi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it.wikipedia.org/wiki/File:Ricerca_operativa_percorso_minimo_08.gi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it.wikipedia.org/wiki/File:Ricerca_operativa_percorso_minimo_09.gi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www.viamichelin.com/viamichelin/ita/dyn/controller/mapHomePage" TargetMode="External"/><Relationship Id="rId3" Type="http://schemas.openxmlformats.org/officeDocument/2006/relationships/hyperlink" Target="http://www.dgp.toronto.edu/people/JamesStewart/270/9798s/Laffra/DijkstraApplet.html" TargetMode="External"/><Relationship Id="rId7" Type="http://schemas.openxmlformats.org/officeDocument/2006/relationships/hyperlink" Target="http://www.kwmappe.kataweb.it/itinerari.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bice.it/Informatica/Algoritmi/Floyd/Floyd.html" TargetMode="External"/><Relationship Id="rId5" Type="http://schemas.openxmlformats.org/officeDocument/2006/relationships/hyperlink" Target="http://www.u.arizona.edu/~chifu/floyd-warshall.html" TargetMode="External"/><Relationship Id="rId4" Type="http://schemas.openxmlformats.org/officeDocument/2006/relationships/hyperlink" Target="http://www.disi.unige.it/person/MoggiE/ASD/nota7" TargetMode="External"/><Relationship Id="rId9" Type="http://schemas.openxmlformats.org/officeDocument/2006/relationships/hyperlink" Target="http://mappe.virgilio.it/mappe/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rmAutofit/>
          </a:bodyPr>
          <a:lstStyle/>
          <a:p>
            <a:r>
              <a:rPr lang="it-IT" dirty="0" smtClean="0"/>
              <a:t>PLS 2011-2012</a:t>
            </a:r>
          </a:p>
          <a:p>
            <a:endParaRPr lang="it-IT" dirty="0"/>
          </a:p>
          <a:p>
            <a:r>
              <a:rPr lang="it-IT" dirty="0" smtClean="0"/>
              <a:t>Zanini Maria Cristina    </a:t>
            </a:r>
            <a:r>
              <a:rPr lang="it-IT" dirty="0" err="1" smtClean="0"/>
              <a:t>Disconzi</a:t>
            </a:r>
            <a:r>
              <a:rPr lang="it-IT" dirty="0" smtClean="0"/>
              <a:t> Daniela</a:t>
            </a:r>
            <a:endParaRPr lang="it-IT" dirty="0"/>
          </a:p>
        </p:txBody>
      </p:sp>
      <p:sp>
        <p:nvSpPr>
          <p:cNvPr id="2" name="Titolo 1"/>
          <p:cNvSpPr>
            <a:spLocks noGrp="1"/>
          </p:cNvSpPr>
          <p:nvPr>
            <p:ph type="ctrTitle"/>
          </p:nvPr>
        </p:nvSpPr>
        <p:spPr/>
        <p:txBody>
          <a:bodyPr/>
          <a:lstStyle/>
          <a:p>
            <a:r>
              <a:rPr lang="it-IT" dirty="0" smtClean="0"/>
              <a:t>PROGRAMMAZIONE LINEARE</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04664"/>
            <a:ext cx="8534400" cy="758952"/>
          </a:xfrm>
        </p:spPr>
        <p:txBody>
          <a:bodyPr>
            <a:normAutofit/>
          </a:bodyPr>
          <a:lstStyle/>
          <a:p>
            <a:r>
              <a:rPr lang="it-IT" dirty="0" smtClean="0"/>
              <a:t>LINEE </a:t>
            </a:r>
            <a:r>
              <a:rPr lang="it-IT" dirty="0" err="1" smtClean="0"/>
              <a:t>DI</a:t>
            </a:r>
            <a:r>
              <a:rPr lang="it-IT" dirty="0" smtClean="0"/>
              <a:t> LIVELLO</a:t>
            </a:r>
            <a:endParaRPr lang="it-IT" dirty="0"/>
          </a:p>
        </p:txBody>
      </p:sp>
      <p:pic>
        <p:nvPicPr>
          <p:cNvPr id="4" name="Segnaposto contenuto 3" descr="lineedilivello0.jpg"/>
          <p:cNvPicPr>
            <a:picLocks noGrp="1" noChangeAspect="1"/>
          </p:cNvPicPr>
          <p:nvPr>
            <p:ph sz="quarter" idx="1"/>
          </p:nvPr>
        </p:nvPicPr>
        <p:blipFill>
          <a:blip r:embed="rId3" cstate="print"/>
          <a:srcRect r="675" b="5923"/>
          <a:stretch>
            <a:fillRect/>
          </a:stretch>
        </p:blipFill>
        <p:spPr>
          <a:xfrm>
            <a:off x="251520" y="1484784"/>
            <a:ext cx="8446839" cy="3022326"/>
          </a:xfrm>
        </p:spPr>
      </p:pic>
      <p:sp>
        <p:nvSpPr>
          <p:cNvPr id="5" name="CasellaDiTesto 4"/>
          <p:cNvSpPr txBox="1"/>
          <p:nvPr/>
        </p:nvSpPr>
        <p:spPr>
          <a:xfrm>
            <a:off x="251520" y="4869160"/>
            <a:ext cx="8496944" cy="923330"/>
          </a:xfrm>
          <a:prstGeom prst="rect">
            <a:avLst/>
          </a:prstGeom>
          <a:noFill/>
        </p:spPr>
        <p:txBody>
          <a:bodyPr wrap="square" rtlCol="0">
            <a:spAutoFit/>
          </a:bodyPr>
          <a:lstStyle/>
          <a:p>
            <a:r>
              <a:rPr lang="it-IT" dirty="0" smtClean="0"/>
              <a:t> Sono la proiezione ortogonale sul piano </a:t>
            </a:r>
            <a:r>
              <a:rPr lang="it-IT" i="1" dirty="0" err="1" smtClean="0"/>
              <a:t>Oxy</a:t>
            </a:r>
            <a:r>
              <a:rPr lang="it-IT" i="1" dirty="0" smtClean="0"/>
              <a:t> </a:t>
            </a:r>
            <a:r>
              <a:rPr lang="it-IT" dirty="0" smtClean="0"/>
              <a:t>dell’insieme I dei punti di una superficie che hanno tutti la stessa quota </a:t>
            </a:r>
            <a:r>
              <a:rPr lang="it-IT" i="1" dirty="0" smtClean="0"/>
              <a:t>z</a:t>
            </a:r>
            <a:r>
              <a:rPr lang="it-IT" dirty="0" smtClean="0"/>
              <a:t>.</a:t>
            </a:r>
          </a:p>
          <a:p>
            <a:r>
              <a:rPr lang="it-IT" dirty="0" smtClean="0"/>
              <a:t>Il vettore OH risulta perpendicolare alle linee di livello  </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LINEE </a:t>
            </a:r>
            <a:r>
              <a:rPr lang="it-IT" dirty="0" err="1" smtClean="0"/>
              <a:t>DI</a:t>
            </a:r>
            <a:r>
              <a:rPr lang="it-IT" dirty="0" smtClean="0"/>
              <a:t> LIVELLO</a:t>
            </a:r>
            <a:endParaRPr lang="it-IT"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467544" y="1700808"/>
            <a:ext cx="4027586" cy="374441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60032" y="1700808"/>
            <a:ext cx="3960440" cy="3744416"/>
          </a:xfrm>
          <a:prstGeom prst="rect">
            <a:avLst/>
          </a:prstGeom>
          <a:noFill/>
          <a:ln w="9525">
            <a:noFill/>
            <a:miter lim="800000"/>
            <a:headEnd/>
            <a:tailEnd/>
          </a:ln>
        </p:spPr>
      </p:pic>
      <p:sp>
        <p:nvSpPr>
          <p:cNvPr id="6" name="CasellaDiTesto 5"/>
          <p:cNvSpPr txBox="1"/>
          <p:nvPr/>
        </p:nvSpPr>
        <p:spPr>
          <a:xfrm>
            <a:off x="467544" y="5517232"/>
            <a:ext cx="8352928" cy="923330"/>
          </a:xfrm>
          <a:prstGeom prst="rect">
            <a:avLst/>
          </a:prstGeom>
          <a:noFill/>
        </p:spPr>
        <p:txBody>
          <a:bodyPr wrap="square" rtlCol="0">
            <a:spAutoFit/>
          </a:bodyPr>
          <a:lstStyle/>
          <a:p>
            <a:r>
              <a:rPr lang="it-IT" dirty="0" smtClean="0"/>
              <a:t>Nel caso in esame la funzione  x+y-z=0, le curve di livello sono quelle appartenenti al fascio di rette parallele il cui coefficiente angolare è costantemente  uguale a 1</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534400" cy="758952"/>
          </a:xfrm>
        </p:spPr>
        <p:txBody>
          <a:bodyPr>
            <a:normAutofit fontScale="90000"/>
          </a:bodyPr>
          <a:lstStyle/>
          <a:p>
            <a:r>
              <a:rPr lang="it-IT" dirty="0" smtClean="0"/>
              <a:t>RAPPRESENTAZIONE </a:t>
            </a:r>
            <a:r>
              <a:rPr lang="it-IT" dirty="0" err="1" smtClean="0"/>
              <a:t>DI</a:t>
            </a:r>
            <a:r>
              <a:rPr lang="it-IT" dirty="0" smtClean="0"/>
              <a:t> LINEE </a:t>
            </a:r>
            <a:r>
              <a:rPr lang="it-IT" dirty="0" err="1" smtClean="0"/>
              <a:t>DI</a:t>
            </a:r>
            <a:r>
              <a:rPr lang="it-IT" dirty="0" smtClean="0"/>
              <a:t> LIVELLO IN PRESENZA </a:t>
            </a:r>
            <a:r>
              <a:rPr lang="it-IT" dirty="0" err="1" smtClean="0"/>
              <a:t>DI</a:t>
            </a:r>
            <a:r>
              <a:rPr lang="it-IT" dirty="0" smtClean="0"/>
              <a:t> VINCOLI</a:t>
            </a:r>
            <a:endParaRPr lang="it-IT" dirty="0"/>
          </a:p>
        </p:txBody>
      </p:sp>
      <p:pic>
        <p:nvPicPr>
          <p:cNvPr id="4" name="Segnaposto contenuto 3" descr="lineelivello.jpg"/>
          <p:cNvPicPr>
            <a:picLocks noGrp="1" noChangeAspect="1"/>
          </p:cNvPicPr>
          <p:nvPr>
            <p:ph sz="quarter" idx="1"/>
          </p:nvPr>
        </p:nvPicPr>
        <p:blipFill>
          <a:blip r:embed="rId2" cstate="print">
            <a:clrChange>
              <a:clrFrom>
                <a:srgbClr val="FAFEFD"/>
              </a:clrFrom>
              <a:clrTo>
                <a:srgbClr val="FAFEFD">
                  <a:alpha val="0"/>
                </a:srgbClr>
              </a:clrTo>
            </a:clrChange>
          </a:blip>
          <a:stretch>
            <a:fillRect/>
          </a:stretch>
        </p:blipFill>
        <p:spPr>
          <a:xfrm>
            <a:off x="179512" y="1412776"/>
            <a:ext cx="5544616" cy="5040560"/>
          </a:xfrm>
        </p:spPr>
      </p:pic>
      <p:sp>
        <p:nvSpPr>
          <p:cNvPr id="5" name="CasellaDiTesto 4"/>
          <p:cNvSpPr txBox="1"/>
          <p:nvPr/>
        </p:nvSpPr>
        <p:spPr>
          <a:xfrm>
            <a:off x="5868144" y="1484784"/>
            <a:ext cx="3096344" cy="3139321"/>
          </a:xfrm>
          <a:prstGeom prst="rect">
            <a:avLst/>
          </a:prstGeom>
          <a:noFill/>
        </p:spPr>
        <p:txBody>
          <a:bodyPr wrap="square" rtlCol="0">
            <a:spAutoFit/>
          </a:bodyPr>
          <a:lstStyle/>
          <a:p>
            <a:r>
              <a:rPr lang="it-IT" dirty="0" smtClean="0"/>
              <a:t>Si vede che il piano passante per R è il primo ad incontrare i punti del poligono e quello passante per V è l’ultimo all’aumentare dei valori di </a:t>
            </a:r>
            <a:r>
              <a:rPr lang="it-IT" i="1" dirty="0" smtClean="0"/>
              <a:t>k.</a:t>
            </a:r>
          </a:p>
          <a:p>
            <a:r>
              <a:rPr lang="it-IT" dirty="0" smtClean="0"/>
              <a:t>Proiettando il poligono e le rette sul piano </a:t>
            </a:r>
            <a:r>
              <a:rPr lang="it-IT" i="1" dirty="0" err="1" smtClean="0"/>
              <a:t>Oxy</a:t>
            </a:r>
            <a:r>
              <a:rPr lang="it-IT" i="1" dirty="0" smtClean="0"/>
              <a:t> </a:t>
            </a:r>
            <a:r>
              <a:rPr lang="it-IT" dirty="0" smtClean="0"/>
              <a:t>otteniamo il poligono ABCDE e le linee di livello </a:t>
            </a:r>
          </a:p>
          <a:p>
            <a:r>
              <a:rPr lang="it-IT" i="1" dirty="0" smtClean="0"/>
              <a:t>a, b, e, d, c</a:t>
            </a:r>
            <a:endParaRPr lang="it-IT"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VETTORE OK</a:t>
            </a:r>
            <a:endParaRPr lang="it-IT" dirty="0"/>
          </a:p>
        </p:txBody>
      </p:sp>
      <p:sp>
        <p:nvSpPr>
          <p:cNvPr id="3" name="Segnaposto contenuto 2"/>
          <p:cNvSpPr>
            <a:spLocks noGrp="1"/>
          </p:cNvSpPr>
          <p:nvPr>
            <p:ph sz="quarter" idx="1"/>
          </p:nvPr>
        </p:nvSpPr>
        <p:spPr/>
        <p:txBody>
          <a:bodyPr/>
          <a:lstStyle/>
          <a:p>
            <a:r>
              <a:rPr lang="it-IT" dirty="0" smtClean="0"/>
              <a:t> </a:t>
            </a:r>
            <a:r>
              <a:rPr lang="it-IT" sz="2400" dirty="0" smtClean="0"/>
              <a:t>Il punto H(a;b) dove a, b sono i coefficienti della funzione lineare </a:t>
            </a:r>
            <a:r>
              <a:rPr lang="it-IT" sz="2400" i="1" dirty="0" smtClean="0"/>
              <a:t>z</a:t>
            </a:r>
            <a:r>
              <a:rPr lang="it-IT" sz="2400" dirty="0" smtClean="0"/>
              <a:t> ha una importante proprietà : il valore che in esso assume la funzione è sempre maggiore di quello assunto in O(0;</a:t>
            </a:r>
            <a:r>
              <a:rPr lang="it-IT" sz="2400" dirty="0" err="1" smtClean="0"/>
              <a:t>0</a:t>
            </a:r>
            <a:r>
              <a:rPr lang="it-IT" sz="2400" dirty="0" smtClean="0"/>
              <a:t>). Ciò ci permette di decidere il verso  e la direzione secondo il quale la funzione cresce.</a:t>
            </a:r>
            <a:r>
              <a:rPr lang="it-IT" sz="2400" i="1" dirty="0" smtClean="0"/>
              <a:t> </a:t>
            </a:r>
          </a:p>
          <a:p>
            <a:pPr>
              <a:buNone/>
            </a:pPr>
            <a:r>
              <a:rPr lang="it-IT" sz="2400" i="1" dirty="0" smtClean="0"/>
              <a:t>z(a;b)= a</a:t>
            </a:r>
            <a:r>
              <a:rPr lang="it-IT" sz="2400" i="1" baseline="30000" dirty="0" smtClean="0"/>
              <a:t>2 </a:t>
            </a:r>
            <a:r>
              <a:rPr lang="it-IT" sz="2400" i="1" dirty="0" smtClean="0"/>
              <a:t>+b</a:t>
            </a:r>
            <a:r>
              <a:rPr lang="it-IT" sz="2400" i="1" baseline="30000" dirty="0" smtClean="0"/>
              <a:t>2</a:t>
            </a:r>
            <a:r>
              <a:rPr lang="it-IT" sz="2400" i="1" dirty="0" smtClean="0"/>
              <a:t>+c</a:t>
            </a:r>
            <a:r>
              <a:rPr lang="it-IT" sz="2400" i="1" baseline="30000" dirty="0" smtClean="0"/>
              <a:t> 		</a:t>
            </a:r>
            <a:r>
              <a:rPr lang="it-IT" sz="2400" i="1" dirty="0" smtClean="0"/>
              <a:t>z(0)</a:t>
            </a:r>
            <a:r>
              <a:rPr lang="it-IT" sz="2400" i="1" dirty="0" err="1" smtClean="0"/>
              <a:t>=c</a:t>
            </a:r>
            <a:endParaRPr lang="it-IT" sz="2400" i="1" dirty="0" smtClean="0"/>
          </a:p>
          <a:p>
            <a:endParaRPr lang="it-IT" sz="2400" dirty="0" smtClean="0"/>
          </a:p>
          <a:p>
            <a:pPr marL="273050" indent="-273050">
              <a:buNone/>
            </a:pPr>
            <a:r>
              <a:rPr lang="it-IT" dirty="0" err="1" smtClean="0"/>
              <a:t>Es</a:t>
            </a:r>
            <a:r>
              <a:rPr lang="it-IT" dirty="0" smtClean="0"/>
              <a:t>: </a:t>
            </a:r>
            <a:r>
              <a:rPr lang="it-IT" sz="2400" i="1" dirty="0" smtClean="0"/>
              <a:t>x+y-z=5  		</a:t>
            </a:r>
            <a:r>
              <a:rPr lang="it-IT" sz="2400" i="1" dirty="0" err="1" smtClean="0"/>
              <a:t>z=</a:t>
            </a:r>
            <a:r>
              <a:rPr lang="it-IT" sz="2400" i="1" dirty="0" smtClean="0"/>
              <a:t> x+y-5   			H (1;</a:t>
            </a:r>
            <a:r>
              <a:rPr lang="it-IT" sz="2400" i="1" dirty="0" err="1" smtClean="0"/>
              <a:t>1</a:t>
            </a:r>
            <a:r>
              <a:rPr lang="it-IT" sz="2400" i="1" dirty="0" smtClean="0"/>
              <a:t>)</a:t>
            </a:r>
          </a:p>
          <a:p>
            <a:pPr marL="273050" indent="-273050">
              <a:buNone/>
            </a:pPr>
            <a:r>
              <a:rPr lang="it-IT" sz="2400" i="1" dirty="0" smtClean="0"/>
              <a:t>z(H)= 1*(1)-1*(1)+5=5	   	 z(O)= -5 </a:t>
            </a:r>
          </a:p>
          <a:p>
            <a:pPr marL="273050" indent="-273050">
              <a:buNone/>
            </a:pPr>
            <a:endParaRPr lang="it-IT" sz="2400"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LINEE </a:t>
            </a:r>
            <a:r>
              <a:rPr lang="it-IT" dirty="0" err="1" smtClean="0"/>
              <a:t>DI</a:t>
            </a:r>
            <a:r>
              <a:rPr lang="it-IT" dirty="0" smtClean="0"/>
              <a:t> LIVELLO NEL PIANO </a:t>
            </a:r>
            <a:r>
              <a:rPr lang="it-IT" i="1" dirty="0" smtClean="0"/>
              <a:t>XY</a:t>
            </a:r>
            <a:endParaRPr lang="it-IT" i="1" dirty="0"/>
          </a:p>
        </p:txBody>
      </p:sp>
      <p:pic>
        <p:nvPicPr>
          <p:cNvPr id="6" name="Segnaposto contenuto 5" descr="lineelivello2.jpg"/>
          <p:cNvPicPr>
            <a:picLocks noGrp="1" noChangeAspect="1"/>
          </p:cNvPicPr>
          <p:nvPr>
            <p:ph sz="quarter" idx="1"/>
          </p:nvPr>
        </p:nvPicPr>
        <p:blipFill>
          <a:blip r:embed="rId2" cstate="print">
            <a:clrChange>
              <a:clrFrom>
                <a:srgbClr val="FFFFFF"/>
              </a:clrFrom>
              <a:clrTo>
                <a:srgbClr val="FFFFFF">
                  <a:alpha val="0"/>
                </a:srgbClr>
              </a:clrTo>
            </a:clrChange>
          </a:blip>
          <a:srcRect l="11131" t="2223" r="2811" b="3279"/>
          <a:stretch>
            <a:fillRect/>
          </a:stretch>
        </p:blipFill>
        <p:spPr>
          <a:xfrm>
            <a:off x="179512" y="1700808"/>
            <a:ext cx="6336704" cy="432048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MASSIMI E MINIMI </a:t>
            </a:r>
            <a:endParaRPr lang="it-IT" dirty="0"/>
          </a:p>
        </p:txBody>
      </p:sp>
      <p:sp>
        <p:nvSpPr>
          <p:cNvPr id="3" name="Segnaposto contenuto 2"/>
          <p:cNvSpPr>
            <a:spLocks noGrp="1"/>
          </p:cNvSpPr>
          <p:nvPr>
            <p:ph sz="quarter" idx="1"/>
          </p:nvPr>
        </p:nvSpPr>
        <p:spPr/>
        <p:txBody>
          <a:bodyPr/>
          <a:lstStyle/>
          <a:p>
            <a:r>
              <a:rPr lang="it-IT" dirty="0" smtClean="0"/>
              <a:t>La funzione z(x;y) non ha massimi e minimi in tutto R</a:t>
            </a:r>
            <a:r>
              <a:rPr lang="it-IT" baseline="30000" dirty="0" smtClean="0"/>
              <a:t>2 </a:t>
            </a:r>
            <a:r>
              <a:rPr lang="it-IT" dirty="0" smtClean="0"/>
              <a:t>ma può averne se limitiamo il dominio di z</a:t>
            </a:r>
          </a:p>
          <a:p>
            <a:r>
              <a:rPr lang="it-IT" dirty="0" smtClean="0"/>
              <a:t>Nella </a:t>
            </a:r>
            <a:r>
              <a:rPr lang="it-IT" sz="2400" dirty="0" smtClean="0"/>
              <a:t>programmazione</a:t>
            </a:r>
            <a:r>
              <a:rPr lang="it-IT" dirty="0" smtClean="0"/>
              <a:t> lineare si tratta di massimizzare o minimizzare funzioni lineari soggette a vincoli, descritti da disequazioni  ed equazioni lineari</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DISEQUAZIONI LINEARI IN DUE VARIABILI</a:t>
            </a:r>
            <a:endParaRPr lang="it-IT" dirty="0"/>
          </a:p>
        </p:txBody>
      </p:sp>
      <p:sp>
        <p:nvSpPr>
          <p:cNvPr id="3" name="Segnaposto contenuto 2"/>
          <p:cNvSpPr>
            <a:spLocks noGrp="1"/>
          </p:cNvSpPr>
          <p:nvPr>
            <p:ph sz="quarter" idx="1"/>
          </p:nvPr>
        </p:nvSpPr>
        <p:spPr>
          <a:xfrm>
            <a:off x="179512" y="1484784"/>
            <a:ext cx="5256584" cy="5373216"/>
          </a:xfrm>
        </p:spPr>
        <p:txBody>
          <a:bodyPr>
            <a:normAutofit fontScale="55000" lnSpcReduction="20000"/>
          </a:bodyPr>
          <a:lstStyle/>
          <a:p>
            <a:r>
              <a:rPr lang="it-IT" dirty="0" smtClean="0"/>
              <a:t> </a:t>
            </a:r>
            <a:r>
              <a:rPr lang="it-IT" sz="3600" dirty="0" smtClean="0"/>
              <a:t>Una disequazione in due variabili è </a:t>
            </a:r>
            <a:r>
              <a:rPr lang="it-IT" sz="3600" i="1" dirty="0" smtClean="0"/>
              <a:t>lineare</a:t>
            </a:r>
            <a:r>
              <a:rPr lang="it-IT" sz="3600" dirty="0" smtClean="0"/>
              <a:t> se si può ridurre ad una funzione razionale intera delle due variabili x e y di primo grado:</a:t>
            </a:r>
            <a:br>
              <a:rPr lang="it-IT" sz="3600" dirty="0" smtClean="0"/>
            </a:br>
            <a:r>
              <a:rPr lang="it-IT" sz="3600" dirty="0" smtClean="0"/>
              <a:t>   (con a e b non contemporaneamente nulli).</a:t>
            </a:r>
            <a:br>
              <a:rPr lang="it-IT" sz="3600" dirty="0" smtClean="0"/>
            </a:br>
            <a:r>
              <a:rPr lang="it-IT" sz="3600" dirty="0" smtClean="0"/>
              <a:t>Per determinare la soluzione di tale disequazione occorre:</a:t>
            </a:r>
          </a:p>
          <a:p>
            <a:r>
              <a:rPr lang="it-IT" sz="3600" dirty="0" smtClean="0"/>
              <a:t>rappresentare la retta associata,  di equazione </a:t>
            </a:r>
            <a:r>
              <a:rPr lang="it-IT" sz="3600" i="1" dirty="0" err="1" smtClean="0"/>
              <a:t>ax</a:t>
            </a:r>
            <a:r>
              <a:rPr lang="it-IT" sz="3600" i="1" dirty="0" smtClean="0"/>
              <a:t> + </a:t>
            </a:r>
            <a:r>
              <a:rPr lang="it-IT" sz="3600" i="1" dirty="0" err="1" smtClean="0"/>
              <a:t>by</a:t>
            </a:r>
            <a:r>
              <a:rPr lang="it-IT" sz="3600" i="1" dirty="0" smtClean="0"/>
              <a:t> </a:t>
            </a:r>
            <a:r>
              <a:rPr lang="it-IT" sz="3600" i="1" dirty="0" err="1" smtClean="0"/>
              <a:t>+c</a:t>
            </a:r>
            <a:r>
              <a:rPr lang="it-IT" sz="3600" i="1" dirty="0" smtClean="0"/>
              <a:t> = 0,</a:t>
            </a:r>
            <a:r>
              <a:rPr lang="it-IT" sz="3600" dirty="0" smtClean="0"/>
              <a:t> che divide il piano cartesiano in due semipiani; </a:t>
            </a:r>
          </a:p>
          <a:p>
            <a:r>
              <a:rPr lang="it-IT" sz="3600" dirty="0" smtClean="0"/>
              <a:t>  se la retta non passa per l'origine, sostituire le coordinate dell'origine nella disequazione e verificare  se la diseguaglianza è vera o falsa; </a:t>
            </a:r>
          </a:p>
          <a:p>
            <a:r>
              <a:rPr lang="it-IT" sz="3600" dirty="0" smtClean="0"/>
              <a:t>se la retta passa per l'origine, sostituire le coordinate di un punto di un semipiano nella disequazione e verificare  se la diseguaglianza è vera o falsa.</a:t>
            </a:r>
          </a:p>
          <a:p>
            <a:endParaRPr lang="it-IT" dirty="0"/>
          </a:p>
        </p:txBody>
      </p:sp>
      <p:grpSp>
        <p:nvGrpSpPr>
          <p:cNvPr id="12" name="Gruppo 11"/>
          <p:cNvGrpSpPr/>
          <p:nvPr/>
        </p:nvGrpSpPr>
        <p:grpSpPr>
          <a:xfrm>
            <a:off x="5508104" y="1412776"/>
            <a:ext cx="3456384" cy="4968552"/>
            <a:chOff x="5508104" y="1412776"/>
            <a:chExt cx="3456384" cy="4968552"/>
          </a:xfrm>
        </p:grpSpPr>
        <p:pic>
          <p:nvPicPr>
            <p:cNvPr id="4" name="Picture 2"/>
            <p:cNvPicPr>
              <a:picLocks noChangeAspect="1" noChangeArrowheads="1"/>
            </p:cNvPicPr>
            <p:nvPr/>
          </p:nvPicPr>
          <p:blipFill>
            <a:blip r:embed="rId2" cstate="print"/>
            <a:srcRect l="20768" t="49472" r="52063" b="25328"/>
            <a:stretch>
              <a:fillRect/>
            </a:stretch>
          </p:blipFill>
          <p:spPr bwMode="auto">
            <a:xfrm>
              <a:off x="5508104" y="1412776"/>
              <a:ext cx="3456384" cy="4968552"/>
            </a:xfrm>
            <a:prstGeom prst="rect">
              <a:avLst/>
            </a:prstGeom>
            <a:noFill/>
            <a:ln w="9525">
              <a:noFill/>
              <a:miter lim="800000"/>
              <a:headEnd/>
              <a:tailEnd/>
            </a:ln>
          </p:spPr>
        </p:pic>
        <p:cxnSp>
          <p:nvCxnSpPr>
            <p:cNvPr id="7" name="Connettore 2 6"/>
            <p:cNvCxnSpPr/>
            <p:nvPr/>
          </p:nvCxnSpPr>
          <p:spPr>
            <a:xfrm flipH="1" flipV="1">
              <a:off x="6660232" y="5229200"/>
              <a:ext cx="6480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6660232" y="5661248"/>
              <a:ext cx="1382110" cy="369332"/>
            </a:xfrm>
            <a:prstGeom prst="rect">
              <a:avLst/>
            </a:prstGeom>
            <a:noFill/>
          </p:spPr>
          <p:txBody>
            <a:bodyPr wrap="none" rtlCol="0">
              <a:spAutoFit/>
            </a:bodyPr>
            <a:lstStyle/>
            <a:p>
              <a:r>
                <a:rPr lang="it-IT" i="1" dirty="0" smtClean="0"/>
                <a:t>ax+by+c=0</a:t>
              </a:r>
              <a:endParaRPr lang="it-IT" i="1"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a:t>
            </a:r>
            <a:endParaRPr lang="it-IT" dirty="0"/>
          </a:p>
        </p:txBody>
      </p:sp>
      <p:pic>
        <p:nvPicPr>
          <p:cNvPr id="4" name="Segnaposto contenuto 3" descr="SISTEMA.jpg"/>
          <p:cNvPicPr>
            <a:picLocks noGrp="1" noChangeAspect="1"/>
          </p:cNvPicPr>
          <p:nvPr>
            <p:ph sz="quarter" idx="1"/>
          </p:nvPr>
        </p:nvPicPr>
        <p:blipFill>
          <a:blip r:embed="rId2" cstate="print">
            <a:clrChange>
              <a:clrFrom>
                <a:srgbClr val="FFFFFF"/>
              </a:clrFrom>
              <a:clrTo>
                <a:srgbClr val="FFFFFF">
                  <a:alpha val="0"/>
                </a:srgbClr>
              </a:clrTo>
            </a:clrChange>
          </a:blip>
          <a:stretch>
            <a:fillRect/>
          </a:stretch>
        </p:blipFill>
        <p:spPr>
          <a:xfrm>
            <a:off x="4067944" y="1556792"/>
            <a:ext cx="4778477" cy="4572000"/>
          </a:xfrm>
        </p:spPr>
      </p:pic>
      <p:sp>
        <p:nvSpPr>
          <p:cNvPr id="5" name="CasellaDiTesto 4"/>
          <p:cNvSpPr txBox="1"/>
          <p:nvPr/>
        </p:nvSpPr>
        <p:spPr>
          <a:xfrm>
            <a:off x="251520" y="1556792"/>
            <a:ext cx="3240360" cy="2585323"/>
          </a:xfrm>
          <a:prstGeom prst="rect">
            <a:avLst/>
          </a:prstGeom>
          <a:noFill/>
        </p:spPr>
        <p:txBody>
          <a:bodyPr wrap="square" rtlCol="0">
            <a:spAutoFit/>
          </a:bodyPr>
          <a:lstStyle/>
          <a:p>
            <a:r>
              <a:rPr lang="it-IT" dirty="0" smtClean="0"/>
              <a:t>Per ciascuna delle disequazioni  del sistema ripeteremo i passaggi precedenti fino ad individuare l’intersezione dei semipiani per i quali tutte le disequazioni del sistema sono verificate, comprese quelle riferite agli assi cartesiani.</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534400" cy="758952"/>
          </a:xfrm>
        </p:spPr>
        <p:txBody>
          <a:bodyPr>
            <a:normAutofit fontScale="90000"/>
          </a:bodyPr>
          <a:lstStyle/>
          <a:p>
            <a:r>
              <a:rPr lang="it-IT" dirty="0" smtClean="0"/>
              <a:t>RISOLUZIONE GRAFICA </a:t>
            </a:r>
            <a:r>
              <a:rPr lang="it-IT" dirty="0" err="1" smtClean="0"/>
              <a:t>DI</a:t>
            </a:r>
            <a:r>
              <a:rPr lang="it-IT" dirty="0" smtClean="0"/>
              <a:t> UN SISTEMA </a:t>
            </a:r>
            <a:r>
              <a:rPr lang="it-IT" dirty="0" err="1" smtClean="0"/>
              <a:t>DI</a:t>
            </a:r>
            <a:r>
              <a:rPr lang="it-IT" dirty="0" smtClean="0"/>
              <a:t> DISEQUAZIONI IN DUE VARIABILI</a:t>
            </a:r>
            <a:endParaRPr lang="it-IT" dirty="0"/>
          </a:p>
        </p:txBody>
      </p:sp>
      <p:pic>
        <p:nvPicPr>
          <p:cNvPr id="6" name="Segnaposto contenuto 5" descr="lineelivello3.jpg"/>
          <p:cNvPicPr>
            <a:picLocks noGrp="1" noChangeAspect="1"/>
          </p:cNvPicPr>
          <p:nvPr>
            <p:ph sz="quarter" idx="1"/>
          </p:nvPr>
        </p:nvPicPr>
        <p:blipFill>
          <a:blip r:embed="rId3" cstate="print">
            <a:clrChange>
              <a:clrFrom>
                <a:srgbClr val="FFFFFF"/>
              </a:clrFrom>
              <a:clrTo>
                <a:srgbClr val="FFFFFF">
                  <a:alpha val="0"/>
                </a:srgbClr>
              </a:clrTo>
            </a:clrChange>
            <a:lum contrast="49000"/>
          </a:blip>
          <a:srcRect l="-866" t="8523" r="49730" b="4853"/>
          <a:stretch>
            <a:fillRect/>
          </a:stretch>
        </p:blipFill>
        <p:spPr>
          <a:xfrm>
            <a:off x="0" y="1412776"/>
            <a:ext cx="4058679" cy="5001556"/>
          </a:xfrm>
        </p:spPr>
      </p:pic>
      <p:pic>
        <p:nvPicPr>
          <p:cNvPr id="7" name="Immagine 6" descr="lineelivello3.jpg"/>
          <p:cNvPicPr>
            <a:picLocks noChangeAspect="1"/>
          </p:cNvPicPr>
          <p:nvPr/>
        </p:nvPicPr>
        <p:blipFill>
          <a:blip r:embed="rId4" cstate="print">
            <a:clrChange>
              <a:clrFrom>
                <a:srgbClr val="FFFFFF"/>
              </a:clrFrom>
              <a:clrTo>
                <a:srgbClr val="FFFFFF">
                  <a:alpha val="0"/>
                </a:srgbClr>
              </a:clrTo>
            </a:clrChange>
            <a:lum contrast="-40000"/>
          </a:blip>
          <a:srcRect l="51575" t="8088" b="6925"/>
          <a:stretch>
            <a:fillRect/>
          </a:stretch>
        </p:blipFill>
        <p:spPr>
          <a:xfrm>
            <a:off x="4374206" y="1403775"/>
            <a:ext cx="3816424" cy="49685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INSIEMI CONVESSI </a:t>
            </a:r>
            <a:endParaRPr lang="it-IT" dirty="0"/>
          </a:p>
        </p:txBody>
      </p:sp>
      <p:pic>
        <p:nvPicPr>
          <p:cNvPr id="4099" name="Picture 3"/>
          <p:cNvPicPr>
            <a:picLocks noGrp="1" noChangeAspect="1" noChangeArrowheads="1"/>
          </p:cNvPicPr>
          <p:nvPr>
            <p:ph sz="quarter" idx="1"/>
          </p:nvPr>
        </p:nvPicPr>
        <p:blipFill>
          <a:blip r:embed="rId2" cstate="print">
            <a:clrChange>
              <a:clrFrom>
                <a:srgbClr val="FFFFFF"/>
              </a:clrFrom>
              <a:clrTo>
                <a:srgbClr val="FFFFFF">
                  <a:alpha val="0"/>
                </a:srgbClr>
              </a:clrTo>
            </a:clrChange>
            <a:lum bright="-30000"/>
          </a:blip>
          <a:srcRect l="27856" t="32147" r="27257" b="12729"/>
          <a:stretch>
            <a:fillRect/>
          </a:stretch>
        </p:blipFill>
        <p:spPr bwMode="auto">
          <a:xfrm>
            <a:off x="0" y="1412776"/>
            <a:ext cx="4814770" cy="4733578"/>
          </a:xfrm>
          <a:prstGeom prst="rect">
            <a:avLst/>
          </a:prstGeom>
          <a:noFill/>
          <a:ln w="9525">
            <a:noFill/>
            <a:miter lim="800000"/>
            <a:headEnd/>
            <a:tailEnd/>
          </a:ln>
        </p:spPr>
      </p:pic>
      <p:sp>
        <p:nvSpPr>
          <p:cNvPr id="12" name="CasellaDiTesto 11"/>
          <p:cNvSpPr txBox="1"/>
          <p:nvPr/>
        </p:nvSpPr>
        <p:spPr>
          <a:xfrm>
            <a:off x="539552" y="6021288"/>
            <a:ext cx="2305439" cy="369332"/>
          </a:xfrm>
          <a:prstGeom prst="rect">
            <a:avLst/>
          </a:prstGeom>
          <a:noFill/>
        </p:spPr>
        <p:txBody>
          <a:bodyPr wrap="none" rtlCol="0">
            <a:spAutoFit/>
          </a:bodyPr>
          <a:lstStyle/>
          <a:p>
            <a:r>
              <a:rPr lang="it-IT" dirty="0" smtClean="0"/>
              <a:t>Regione ammissibile</a:t>
            </a:r>
            <a:endParaRPr lang="it-IT" dirty="0"/>
          </a:p>
        </p:txBody>
      </p:sp>
      <p:sp>
        <p:nvSpPr>
          <p:cNvPr id="13" name="CasellaDiTesto 12"/>
          <p:cNvSpPr txBox="1"/>
          <p:nvPr/>
        </p:nvSpPr>
        <p:spPr>
          <a:xfrm>
            <a:off x="5004048" y="1844824"/>
            <a:ext cx="3888432" cy="1200329"/>
          </a:xfrm>
          <a:prstGeom prst="rect">
            <a:avLst/>
          </a:prstGeom>
          <a:noFill/>
        </p:spPr>
        <p:txBody>
          <a:bodyPr wrap="square" rtlCol="0">
            <a:spAutoFit/>
          </a:bodyPr>
          <a:lstStyle/>
          <a:p>
            <a:r>
              <a:rPr lang="it-IT" dirty="0" smtClean="0"/>
              <a:t>La regione piana S rappresentante un sistema di disequazioni lineari risulta essere sempre un insieme </a:t>
            </a:r>
            <a:r>
              <a:rPr lang="it-IT" u="sng" dirty="0" smtClean="0"/>
              <a:t>convesso</a:t>
            </a:r>
            <a:endParaRPr lang="it-IT" u="sng" dirty="0"/>
          </a:p>
        </p:txBody>
      </p:sp>
      <p:sp>
        <p:nvSpPr>
          <p:cNvPr id="15" name="CasellaDiTesto 14"/>
          <p:cNvSpPr txBox="1"/>
          <p:nvPr/>
        </p:nvSpPr>
        <p:spPr>
          <a:xfrm>
            <a:off x="5076056" y="3501008"/>
            <a:ext cx="3600400" cy="1477328"/>
          </a:xfrm>
          <a:prstGeom prst="rect">
            <a:avLst/>
          </a:prstGeom>
          <a:noFill/>
        </p:spPr>
        <p:txBody>
          <a:bodyPr wrap="square" rtlCol="0">
            <a:spAutoFit/>
          </a:bodyPr>
          <a:lstStyle/>
          <a:p>
            <a:r>
              <a:rPr lang="it-IT" dirty="0" smtClean="0"/>
              <a:t>Dato un sistema di disequazioni lineari, se tutte le disequazioni sono date in forma </a:t>
            </a:r>
            <a:r>
              <a:rPr lang="it-IT" u="sng" dirty="0" smtClean="0"/>
              <a:t>debole</a:t>
            </a:r>
            <a:r>
              <a:rPr lang="it-IT" dirty="0" smtClean="0"/>
              <a:t>, allora l’insieme convesso delle soluzioni è sempre </a:t>
            </a:r>
            <a:r>
              <a:rPr lang="it-IT" u="sng" dirty="0" smtClean="0"/>
              <a:t>chiuso</a:t>
            </a:r>
            <a:endParaRPr lang="it-IT"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PROGRAMMAZIONE LINEARE</a:t>
            </a:r>
            <a:endParaRPr lang="it-IT" dirty="0"/>
          </a:p>
        </p:txBody>
      </p:sp>
      <p:sp>
        <p:nvSpPr>
          <p:cNvPr id="3" name="Segnaposto contenuto 2"/>
          <p:cNvSpPr>
            <a:spLocks noGrp="1"/>
          </p:cNvSpPr>
          <p:nvPr>
            <p:ph sz="quarter" idx="1"/>
          </p:nvPr>
        </p:nvSpPr>
        <p:spPr/>
        <p:txBody>
          <a:bodyPr>
            <a:normAutofit fontScale="92500" lnSpcReduction="10000"/>
          </a:bodyPr>
          <a:lstStyle/>
          <a:p>
            <a:pPr>
              <a:buNone/>
            </a:pPr>
            <a:r>
              <a:rPr lang="it-IT" dirty="0" smtClean="0"/>
              <a:t>La </a:t>
            </a:r>
            <a:r>
              <a:rPr lang="it-IT" b="1" i="1" dirty="0" smtClean="0"/>
              <a:t>programmazione lineare</a:t>
            </a:r>
            <a:r>
              <a:rPr lang="it-IT" dirty="0" smtClean="0"/>
              <a:t> (in simboli, PL o LP) serve per determinare l'allocazione (cioè la ripartizione e assegnazione) ottimale di risorse, disponibili in quantità limitata, per </a:t>
            </a:r>
            <a:r>
              <a:rPr lang="it-IT" b="1" i="1" dirty="0" smtClean="0"/>
              <a:t>ottimizzare</a:t>
            </a:r>
            <a:r>
              <a:rPr lang="it-IT" dirty="0" smtClean="0"/>
              <a:t> il raggiungimento di un obiettivo prestabilito (in condizioni di certezza, ossia in assenza di valutazioni casuali).</a:t>
            </a:r>
          </a:p>
          <a:p>
            <a:pPr>
              <a:buNone/>
            </a:pPr>
            <a:r>
              <a:rPr lang="it-IT" dirty="0" smtClean="0"/>
              <a:t> Tra i </a:t>
            </a:r>
            <a:r>
              <a:rPr lang="it-IT" b="1" i="1" dirty="0" smtClean="0"/>
              <a:t>problemi risolubili</a:t>
            </a:r>
            <a:r>
              <a:rPr lang="it-IT" dirty="0" smtClean="0"/>
              <a:t> con le tecniche della programmazione lineare vi sono problemi di natura economica, problemi relativi alla distribuzione di risorse, problemi di trasporto, …</a:t>
            </a:r>
            <a:br>
              <a:rPr lang="it-IT" dirty="0" smtClean="0"/>
            </a:br>
            <a:r>
              <a:rPr lang="it-IT" dirty="0" smtClean="0"/>
              <a:t> Possiamo ricorrere alla seguente schematizzazione: </a:t>
            </a:r>
          </a:p>
          <a:p>
            <a:pPr>
              <a:buNone/>
            </a:pPr>
            <a:r>
              <a:rPr lang="it-IT" dirty="0" smtClean="0"/>
              <a:t>Modello matematico:  { Ottimizzare funzione obiettivo (x → f(x), </a:t>
            </a:r>
            <a:r>
              <a:rPr lang="it-IT" dirty="0" err="1" smtClean="0"/>
              <a:t>x</a:t>
            </a:r>
            <a:r>
              <a:rPr lang="it-IT" dirty="0" smtClean="0"/>
              <a:t> vettore)</a:t>
            </a:r>
            <a:br>
              <a:rPr lang="it-IT" dirty="0" smtClean="0"/>
            </a:br>
            <a:r>
              <a:rPr lang="it-IT" dirty="0" smtClean="0"/>
              <a:t>Vincoli di segno</a:t>
            </a:r>
            <a:br>
              <a:rPr lang="it-IT" dirty="0" smtClean="0"/>
            </a:br>
            <a:r>
              <a:rPr lang="it-IT" dirty="0" smtClean="0"/>
              <a:t>Vincoli tecnici: eguaglianze o diseguaglianze deboli </a:t>
            </a:r>
          </a:p>
          <a:p>
            <a:pPr>
              <a:buNone/>
            </a:pPr>
            <a:r>
              <a:rPr lang="it-IT" dirty="0" smtClean="0"/>
              <a:t>dove tutte le funzioni presenti nel modello sono </a:t>
            </a:r>
            <a:r>
              <a:rPr lang="it-IT" b="1" i="1" u="sng" dirty="0" smtClean="0"/>
              <a:t>lineari</a:t>
            </a:r>
            <a:r>
              <a:rPr lang="it-IT" b="1" u="sng" dirty="0" smtClean="0"/>
              <a:t>.</a:t>
            </a:r>
            <a:r>
              <a:rPr lang="it-IT" u="sng" dirty="0" smtClean="0"/>
              <a:t> </a:t>
            </a:r>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04664"/>
            <a:ext cx="8534400" cy="758952"/>
          </a:xfrm>
        </p:spPr>
        <p:txBody>
          <a:bodyPr>
            <a:normAutofit fontScale="90000"/>
          </a:bodyPr>
          <a:lstStyle/>
          <a:p>
            <a:r>
              <a:rPr lang="it-IT" dirty="0" smtClean="0"/>
              <a:t>REGIONE AMMISSIBILE E SOLUZIONI </a:t>
            </a:r>
            <a:r>
              <a:rPr lang="it-IT" dirty="0" err="1" smtClean="0"/>
              <a:t>DI</a:t>
            </a:r>
            <a:r>
              <a:rPr lang="it-IT" dirty="0" smtClean="0"/>
              <a:t> BASE</a:t>
            </a:r>
            <a:endParaRPr lang="it-IT" dirty="0"/>
          </a:p>
        </p:txBody>
      </p:sp>
      <p:sp>
        <p:nvSpPr>
          <p:cNvPr id="3" name="Segnaposto contenuto 2"/>
          <p:cNvSpPr>
            <a:spLocks noGrp="1"/>
          </p:cNvSpPr>
          <p:nvPr>
            <p:ph sz="quarter" idx="1"/>
          </p:nvPr>
        </p:nvSpPr>
        <p:spPr>
          <a:xfrm>
            <a:off x="3851920" y="1527048"/>
            <a:ext cx="4953752" cy="4572000"/>
          </a:xfrm>
        </p:spPr>
        <p:txBody>
          <a:bodyPr>
            <a:normAutofit fontScale="92500" lnSpcReduction="20000"/>
          </a:bodyPr>
          <a:lstStyle/>
          <a:p>
            <a:r>
              <a:rPr lang="it-IT" dirty="0" smtClean="0"/>
              <a:t>Calcoliamo le coordinate dei vertici del poligono che viene detto REGIONE AMMISSIBILE o DOMINIO DEI VINCOLI</a:t>
            </a:r>
          </a:p>
          <a:p>
            <a:r>
              <a:rPr lang="it-IT" dirty="0" smtClean="0"/>
              <a:t>Le coordinate dei vertici della regione ammissibile vengono dette SOLUZIONI AMMISSIBILI </a:t>
            </a:r>
            <a:r>
              <a:rPr lang="it-IT" dirty="0" err="1" smtClean="0"/>
              <a:t>DI</a:t>
            </a:r>
            <a:r>
              <a:rPr lang="it-IT" dirty="0" smtClean="0"/>
              <a:t> BASE</a:t>
            </a:r>
          </a:p>
          <a:p>
            <a:r>
              <a:rPr lang="it-IT" dirty="0" smtClean="0"/>
              <a:t>Se l'insieme non è vuoto, tale area può essere rappresentata da un </a:t>
            </a:r>
            <a:r>
              <a:rPr lang="it-IT" u="sng" dirty="0" smtClean="0"/>
              <a:t>poligono</a:t>
            </a:r>
            <a:r>
              <a:rPr lang="it-IT" dirty="0" smtClean="0"/>
              <a:t>, o da una </a:t>
            </a:r>
            <a:r>
              <a:rPr lang="it-IT" u="sng" dirty="0" smtClean="0"/>
              <a:t>poligonale illimitata</a:t>
            </a:r>
            <a:r>
              <a:rPr lang="it-IT" dirty="0" smtClean="0"/>
              <a:t>, che possono eventualmente ridursi ad una semiretta, ad un segmento o ad un punto.</a:t>
            </a:r>
          </a:p>
          <a:p>
            <a:endParaRPr lang="it-IT" dirty="0" smtClean="0"/>
          </a:p>
          <a:p>
            <a:endParaRPr lang="it-IT" dirty="0"/>
          </a:p>
        </p:txBody>
      </p:sp>
      <p:pic>
        <p:nvPicPr>
          <p:cNvPr id="4" name="Immagine 3" descr="lineelivello3.jpg"/>
          <p:cNvPicPr>
            <a:picLocks noChangeAspect="1"/>
          </p:cNvPicPr>
          <p:nvPr/>
        </p:nvPicPr>
        <p:blipFill>
          <a:blip r:embed="rId2" cstate="print">
            <a:clrChange>
              <a:clrFrom>
                <a:srgbClr val="FFFFFF"/>
              </a:clrFrom>
              <a:clrTo>
                <a:srgbClr val="FFFFFF">
                  <a:alpha val="0"/>
                </a:srgbClr>
              </a:clrTo>
            </a:clrChange>
            <a:lum contrast="-40000"/>
          </a:blip>
          <a:srcRect l="56144" t="8088" r="-914" b="20005"/>
          <a:stretch>
            <a:fillRect/>
          </a:stretch>
        </p:blipFill>
        <p:spPr>
          <a:xfrm>
            <a:off x="179512" y="1889448"/>
            <a:ext cx="3528392" cy="42038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534400" cy="758952"/>
          </a:xfrm>
        </p:spPr>
        <p:txBody>
          <a:bodyPr>
            <a:normAutofit fontScale="90000"/>
          </a:bodyPr>
          <a:lstStyle/>
          <a:p>
            <a:r>
              <a:rPr lang="it-IT" dirty="0" smtClean="0"/>
              <a:t>PROBLEMA  DELLA PROGRAMMAZIONE LINEARE IN DUE VARIABILI </a:t>
            </a:r>
            <a:r>
              <a:rPr lang="it-IT" sz="2000" dirty="0" smtClean="0"/>
              <a:t>METODO GRAFICO</a:t>
            </a:r>
            <a:endParaRPr lang="it-IT" dirty="0"/>
          </a:p>
        </p:txBody>
      </p:sp>
      <p:sp>
        <p:nvSpPr>
          <p:cNvPr id="3" name="Segnaposto contenuto 2"/>
          <p:cNvSpPr>
            <a:spLocks noGrp="1"/>
          </p:cNvSpPr>
          <p:nvPr>
            <p:ph sz="quarter" idx="1"/>
          </p:nvPr>
        </p:nvSpPr>
        <p:spPr/>
        <p:txBody>
          <a:bodyPr/>
          <a:lstStyle/>
          <a:p>
            <a:r>
              <a:rPr lang="it-IT" dirty="0" smtClean="0"/>
              <a:t>E’ necessario osservare le disequazioni dei vincoli, se esse sono attenuate, cioè contengono diseguaglianze deboli, la frontiera della regione ammissibile conterrà soluzioni possibili, altrimenti questo non si verifica.</a:t>
            </a:r>
          </a:p>
          <a:p>
            <a:r>
              <a:rPr lang="it-IT" dirty="0" smtClean="0"/>
              <a:t>E necessario costruire il vettore OH che dà il verso e la direzione di crescita della funzione obiettivo.</a:t>
            </a:r>
          </a:p>
          <a:p>
            <a:r>
              <a:rPr lang="it-IT" dirty="0" smtClean="0"/>
              <a:t>E’ necessario considerare le varie forme di regioni ammissibili  per poter decidere  se è possibile ottimizzare la funzione obiettivo o meno</a:t>
            </a:r>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POSSIBILI REGIONI AMMISSIBILI</a:t>
            </a:r>
            <a:endParaRPr lang="it-IT" dirty="0"/>
          </a:p>
        </p:txBody>
      </p:sp>
      <p:pic>
        <p:nvPicPr>
          <p:cNvPr id="4" name="Segnaposto contenuto 3" descr="possibili regioni.jpg"/>
          <p:cNvPicPr>
            <a:picLocks noGrp="1" noChangeAspect="1"/>
          </p:cNvPicPr>
          <p:nvPr>
            <p:ph sz="quarter" idx="1"/>
          </p:nvPr>
        </p:nvPicPr>
        <p:blipFill>
          <a:blip r:embed="rId2" cstate="print">
            <a:clrChange>
              <a:clrFrom>
                <a:srgbClr val="FFFFFF"/>
              </a:clrFrom>
              <a:clrTo>
                <a:srgbClr val="FFFFFF">
                  <a:alpha val="0"/>
                </a:srgbClr>
              </a:clrTo>
            </a:clrChange>
          </a:blip>
          <a:srcRect t="6948" r="54882"/>
          <a:stretch>
            <a:fillRect/>
          </a:stretch>
        </p:blipFill>
        <p:spPr>
          <a:xfrm>
            <a:off x="323527" y="1700808"/>
            <a:ext cx="3685615" cy="4536504"/>
          </a:xfrm>
        </p:spPr>
      </p:pic>
      <p:sp>
        <p:nvSpPr>
          <p:cNvPr id="5" name="CasellaDiTesto 4"/>
          <p:cNvSpPr txBox="1"/>
          <p:nvPr/>
        </p:nvSpPr>
        <p:spPr>
          <a:xfrm>
            <a:off x="4427984" y="1700808"/>
            <a:ext cx="4248472" cy="369332"/>
          </a:xfrm>
          <a:prstGeom prst="rect">
            <a:avLst/>
          </a:prstGeom>
          <a:noFill/>
        </p:spPr>
        <p:txBody>
          <a:bodyPr wrap="square" rtlCol="0">
            <a:spAutoFit/>
          </a:bodyPr>
          <a:lstStyle/>
          <a:p>
            <a:endParaRPr lang="it-IT" dirty="0"/>
          </a:p>
        </p:txBody>
      </p:sp>
      <p:sp>
        <p:nvSpPr>
          <p:cNvPr id="6" name="CasellaDiTesto 5"/>
          <p:cNvSpPr txBox="1"/>
          <p:nvPr/>
        </p:nvSpPr>
        <p:spPr>
          <a:xfrm>
            <a:off x="4499992" y="1628800"/>
            <a:ext cx="4320480" cy="646331"/>
          </a:xfrm>
          <a:prstGeom prst="rect">
            <a:avLst/>
          </a:prstGeom>
          <a:noFill/>
        </p:spPr>
        <p:txBody>
          <a:bodyPr wrap="square" rtlCol="0">
            <a:spAutoFit/>
          </a:bodyPr>
          <a:lstStyle/>
          <a:p>
            <a:r>
              <a:rPr lang="it-IT" dirty="0" smtClean="0"/>
              <a:t>Quali soluzioni corrispondono alle ultime due regioni ammissibili?</a:t>
            </a:r>
            <a:endParaRPr lang="it-IT" dirty="0"/>
          </a:p>
        </p:txBody>
      </p:sp>
      <p:sp>
        <p:nvSpPr>
          <p:cNvPr id="7" name="CasellaDiTesto 6"/>
          <p:cNvSpPr txBox="1"/>
          <p:nvPr/>
        </p:nvSpPr>
        <p:spPr>
          <a:xfrm>
            <a:off x="4572000" y="2996952"/>
            <a:ext cx="3744416" cy="1477328"/>
          </a:xfrm>
          <a:prstGeom prst="rect">
            <a:avLst/>
          </a:prstGeom>
          <a:noFill/>
        </p:spPr>
        <p:txBody>
          <a:bodyPr wrap="square" rtlCol="0">
            <a:spAutoFit/>
          </a:bodyPr>
          <a:lstStyle/>
          <a:p>
            <a:r>
              <a:rPr lang="it-IT" dirty="0" smtClean="0"/>
              <a:t>Infiniti minimi nel segmento AB, un massimo in C</a:t>
            </a:r>
          </a:p>
          <a:p>
            <a:endParaRPr lang="it-IT" dirty="0" smtClean="0"/>
          </a:p>
          <a:p>
            <a:r>
              <a:rPr lang="it-IT" dirty="0" smtClean="0"/>
              <a:t>Infiniti massimi nel segmento AB un minimo in D</a:t>
            </a:r>
            <a:endParaRPr lang="it-IT"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28600"/>
            <a:ext cx="9144000" cy="758952"/>
          </a:xfrm>
        </p:spPr>
        <p:txBody>
          <a:bodyPr>
            <a:normAutofit/>
          </a:bodyPr>
          <a:lstStyle/>
          <a:p>
            <a:r>
              <a:rPr lang="it-IT" dirty="0" smtClean="0"/>
              <a:t> RAPPRESENTAZIONE GRAFICA </a:t>
            </a:r>
            <a:endParaRPr lang="it-IT" dirty="0"/>
          </a:p>
        </p:txBody>
      </p:sp>
      <p:pic>
        <p:nvPicPr>
          <p:cNvPr id="11" name="Segnaposto contenuto 8" descr="linnelivello4.jpg"/>
          <p:cNvPicPr>
            <a:picLocks noChangeAspect="1"/>
          </p:cNvPicPr>
          <p:nvPr/>
        </p:nvPicPr>
        <p:blipFill>
          <a:blip r:embed="rId2" cstate="print">
            <a:clrChange>
              <a:clrFrom>
                <a:srgbClr val="FFFFFF"/>
              </a:clrFrom>
              <a:clrTo>
                <a:srgbClr val="FFFFFF">
                  <a:alpha val="0"/>
                </a:srgbClr>
              </a:clrTo>
            </a:clrChange>
            <a:lum contrast="-10000"/>
          </a:blip>
          <a:srcRect r="62743"/>
          <a:stretch>
            <a:fillRect/>
          </a:stretch>
        </p:blipFill>
        <p:spPr>
          <a:xfrm>
            <a:off x="251520" y="1772816"/>
            <a:ext cx="3744416" cy="3960440"/>
          </a:xfrm>
          <a:prstGeom prst="rect">
            <a:avLst/>
          </a:prstGeom>
        </p:spPr>
      </p:pic>
      <p:sp>
        <p:nvSpPr>
          <p:cNvPr id="12" name="Segnaposto contenuto 11"/>
          <p:cNvSpPr>
            <a:spLocks noGrp="1"/>
          </p:cNvSpPr>
          <p:nvPr>
            <p:ph sz="quarter" idx="1"/>
          </p:nvPr>
        </p:nvSpPr>
        <p:spPr>
          <a:xfrm>
            <a:off x="3995936" y="1527048"/>
            <a:ext cx="4809736" cy="4572000"/>
          </a:xfrm>
        </p:spPr>
        <p:txBody>
          <a:bodyPr>
            <a:normAutofit lnSpcReduction="10000"/>
          </a:bodyPr>
          <a:lstStyle/>
          <a:p>
            <a:r>
              <a:rPr lang="it-IT" dirty="0" smtClean="0"/>
              <a:t>Le linee di livello costituiscono un fascio  di rette tutte parallele a quella ottenuta per </a:t>
            </a:r>
            <a:r>
              <a:rPr lang="it-IT" i="1" dirty="0" smtClean="0"/>
              <a:t>z=0 </a:t>
            </a:r>
            <a:r>
              <a:rPr lang="it-IT" dirty="0" smtClean="0"/>
              <a:t>che viene detta  </a:t>
            </a:r>
            <a:r>
              <a:rPr lang="it-IT" i="1" dirty="0" smtClean="0"/>
              <a:t>retta guida del fascio.</a:t>
            </a:r>
          </a:p>
          <a:p>
            <a:r>
              <a:rPr lang="it-IT" dirty="0" smtClean="0"/>
              <a:t>Tutte queste rette sono perpendicolari al vettore OH</a:t>
            </a:r>
          </a:p>
          <a:p>
            <a:r>
              <a:rPr lang="it-IT" dirty="0" smtClean="0"/>
              <a:t>Esaminando quelle che passano per i vertici della regione ammissibili otteniamo i valori di </a:t>
            </a:r>
            <a:r>
              <a:rPr lang="it-IT" i="1" dirty="0" smtClean="0"/>
              <a:t>k</a:t>
            </a:r>
            <a:r>
              <a:rPr lang="it-IT" dirty="0" smtClean="0"/>
              <a:t> corrispondenti ai piani sezione </a:t>
            </a:r>
            <a:r>
              <a:rPr lang="it-IT" i="1" dirty="0" err="1" smtClean="0"/>
              <a:t>z=k</a:t>
            </a:r>
            <a:r>
              <a:rPr lang="it-IT" dirty="0" smtClean="0"/>
              <a:t> che li hanno originati</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32656"/>
            <a:ext cx="8534400" cy="758952"/>
          </a:xfrm>
        </p:spPr>
        <p:txBody>
          <a:bodyPr>
            <a:normAutofit fontScale="90000"/>
          </a:bodyPr>
          <a:lstStyle/>
          <a:p>
            <a:r>
              <a:rPr lang="it-IT" dirty="0" smtClean="0"/>
              <a:t>TEOREMA FONDAMENTALE DELLA PROGRAMMAZIONE LINEARE</a:t>
            </a:r>
            <a:endParaRPr lang="it-IT" dirty="0"/>
          </a:p>
        </p:txBody>
      </p:sp>
      <p:sp>
        <p:nvSpPr>
          <p:cNvPr id="5" name="Segnaposto contenuto 4"/>
          <p:cNvSpPr>
            <a:spLocks noGrp="1"/>
          </p:cNvSpPr>
          <p:nvPr>
            <p:ph sz="quarter" idx="1"/>
          </p:nvPr>
        </p:nvSpPr>
        <p:spPr>
          <a:xfrm>
            <a:off x="301752" y="1556792"/>
            <a:ext cx="8518720" cy="4542256"/>
          </a:xfrm>
        </p:spPr>
        <p:txBody>
          <a:bodyPr>
            <a:normAutofit/>
          </a:bodyPr>
          <a:lstStyle/>
          <a:p>
            <a:pPr>
              <a:buNone/>
            </a:pPr>
            <a:r>
              <a:rPr lang="it-IT" dirty="0" smtClean="0"/>
              <a:t>Teorema fondamentale della programmazione lineare</a:t>
            </a:r>
          </a:p>
          <a:p>
            <a:pPr>
              <a:buNone/>
            </a:pPr>
            <a:r>
              <a:rPr lang="it-IT" dirty="0" smtClean="0"/>
              <a:t>Sia P regione ammissibile non vuota e limitata di un problema di PL</a:t>
            </a:r>
          </a:p>
          <a:p>
            <a:pPr>
              <a:buNone/>
            </a:pPr>
            <a:r>
              <a:rPr lang="it-IT" dirty="0" smtClean="0"/>
              <a:t>a) Se esiste una soluzione ottima allora essa deve essere un vertice</a:t>
            </a:r>
          </a:p>
          <a:p>
            <a:pPr>
              <a:buNone/>
            </a:pPr>
            <a:r>
              <a:rPr lang="it-IT" dirty="0" smtClean="0"/>
              <a:t>b) Se esistono due soluzioni ottime, allora esistono infinite soluzioni ottime.</a:t>
            </a:r>
          </a:p>
          <a:p>
            <a:pPr>
              <a:buNone/>
            </a:pPr>
            <a:r>
              <a:rPr lang="it-IT" dirty="0" smtClean="0"/>
              <a:t>c) Se esistono più soluzioni ottime e P è limitato, allora almeno due soluzioni ottime sono vertici ammissibili adiacenti</a:t>
            </a:r>
            <a:endParaRPr lang="it-IT"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04664"/>
            <a:ext cx="8534400" cy="758952"/>
          </a:xfrm>
        </p:spPr>
        <p:txBody>
          <a:bodyPr>
            <a:normAutofit fontScale="90000"/>
          </a:bodyPr>
          <a:lstStyle/>
          <a:p>
            <a:r>
              <a:rPr lang="it-IT" dirty="0" smtClean="0"/>
              <a:t>TEOREMA FONDAMENTALE DELLA PROGRAMMAZIONE LINEARE</a:t>
            </a:r>
            <a:endParaRPr lang="it-IT" dirty="0"/>
          </a:p>
        </p:txBody>
      </p:sp>
      <p:sp>
        <p:nvSpPr>
          <p:cNvPr id="6" name="Segnaposto contenuto 5"/>
          <p:cNvSpPr>
            <a:spLocks noGrp="1"/>
          </p:cNvSpPr>
          <p:nvPr>
            <p:ph sz="quarter" idx="1"/>
          </p:nvPr>
        </p:nvSpPr>
        <p:spPr/>
        <p:txBody>
          <a:bodyPr>
            <a:normAutofit fontScale="85000" lnSpcReduction="10000"/>
          </a:bodyPr>
          <a:lstStyle/>
          <a:p>
            <a:pPr>
              <a:buNone/>
              <a:tabLst>
                <a:tab pos="1362075" algn="l"/>
              </a:tabLst>
            </a:pPr>
            <a:r>
              <a:rPr lang="it-IT" b="1" dirty="0" smtClean="0"/>
              <a:t>Teorema </a:t>
            </a:r>
            <a:r>
              <a:rPr lang="it-IT" dirty="0" smtClean="0"/>
              <a:t> ( </a:t>
            </a:r>
            <a:r>
              <a:rPr lang="it-IT" dirty="0" err="1" smtClean="0"/>
              <a:t>Weierstrass</a:t>
            </a:r>
            <a:r>
              <a:rPr lang="it-IT" dirty="0" smtClean="0"/>
              <a:t>  + </a:t>
            </a:r>
            <a:r>
              <a:rPr lang="it-IT" dirty="0" err="1" smtClean="0"/>
              <a:t>teo</a:t>
            </a:r>
            <a:r>
              <a:rPr lang="it-IT" dirty="0" smtClean="0"/>
              <a:t> fondamentale P.L. )</a:t>
            </a:r>
          </a:p>
          <a:p>
            <a:pPr>
              <a:tabLst>
                <a:tab pos="1362075" algn="l"/>
              </a:tabLst>
            </a:pPr>
            <a:r>
              <a:rPr lang="it-IT" dirty="0" smtClean="0"/>
              <a:t>Se l’insieme delle soluzioni ammissibili è un poligono convesso, il massimo e il minimo esistono e si trovano  in un vertice del poligono</a:t>
            </a:r>
          </a:p>
          <a:p>
            <a:pPr>
              <a:tabLst>
                <a:tab pos="1362075" algn="l"/>
              </a:tabLst>
            </a:pPr>
            <a:endParaRPr lang="it-IT" dirty="0" smtClean="0"/>
          </a:p>
          <a:p>
            <a:pPr>
              <a:buNone/>
              <a:tabLst>
                <a:tab pos="1362075" algn="l"/>
              </a:tabLst>
            </a:pPr>
            <a:r>
              <a:rPr lang="it-IT" i="1" dirty="0" smtClean="0"/>
              <a:t>Osservazione</a:t>
            </a:r>
            <a:endParaRPr lang="it-IT" dirty="0" smtClean="0"/>
          </a:p>
          <a:p>
            <a:pPr>
              <a:tabLst>
                <a:tab pos="1362075" algn="l"/>
              </a:tabLst>
            </a:pPr>
            <a:r>
              <a:rPr lang="it-IT" dirty="0" smtClean="0"/>
              <a:t>Per determinare i punti estremi basta calcolare i valori della funzione obiettivo nei vertici del dominio, se questo è un </a:t>
            </a:r>
            <a:r>
              <a:rPr lang="it-IT" u="sng" dirty="0" smtClean="0"/>
              <a:t>poligono chiuso</a:t>
            </a:r>
            <a:r>
              <a:rPr lang="it-IT" dirty="0" smtClean="0"/>
              <a:t>. Se il dominio dei vincoli è </a:t>
            </a:r>
            <a:r>
              <a:rPr lang="it-IT" u="sng" dirty="0" smtClean="0"/>
              <a:t>illimitato</a:t>
            </a:r>
            <a:r>
              <a:rPr lang="it-IT" dirty="0" smtClean="0"/>
              <a:t> si esamina invece l’andamento delle curve di livello per determinare, se esiste, un punto che ottimizza la funzione obiettivo</a:t>
            </a:r>
          </a:p>
          <a:p>
            <a:pPr>
              <a:tabLst>
                <a:tab pos="1362075" algn="l"/>
              </a:tabLst>
            </a:pPr>
            <a:endParaRPr lang="it-IT" dirty="0" smtClean="0"/>
          </a:p>
          <a:p>
            <a:pPr>
              <a:tabLst>
                <a:tab pos="1362075" algn="l"/>
              </a:tabLst>
            </a:pPr>
            <a:r>
              <a:rPr lang="it-IT" i="1" dirty="0" smtClean="0"/>
              <a:t>Osservazione</a:t>
            </a:r>
            <a:endParaRPr lang="it-IT" dirty="0" smtClean="0"/>
          </a:p>
          <a:p>
            <a:pPr>
              <a:tabLst>
                <a:tab pos="1362075" algn="l"/>
              </a:tabLst>
            </a:pPr>
            <a:r>
              <a:rPr lang="it-IT" dirty="0" smtClean="0"/>
              <a:t>Se in due vertici consecutivi la </a:t>
            </a:r>
            <a:r>
              <a:rPr lang="it-IT" dirty="0" err="1" smtClean="0"/>
              <a:t>f.o.</a:t>
            </a:r>
            <a:r>
              <a:rPr lang="it-IT" dirty="0" smtClean="0"/>
              <a:t> assume lo stesso valore, essa assume quello stesso valore in tutti i punti del segmento che li unisce.</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04664"/>
            <a:ext cx="8534400" cy="758952"/>
          </a:xfrm>
        </p:spPr>
        <p:txBody>
          <a:bodyPr>
            <a:normAutofit fontScale="90000"/>
          </a:bodyPr>
          <a:lstStyle/>
          <a:p>
            <a:r>
              <a:rPr lang="it-IT" dirty="0" smtClean="0"/>
              <a:t>TEOREMA FONDAMENTALE DELLA PROGRAMMAZIONE LINEARE </a:t>
            </a:r>
            <a:r>
              <a:rPr lang="it-IT" sz="1600" dirty="0" smtClean="0"/>
              <a:t>( altra formulazione)</a:t>
            </a:r>
            <a:endParaRPr lang="it-IT" sz="1600" dirty="0"/>
          </a:p>
        </p:txBody>
      </p:sp>
      <p:sp>
        <p:nvSpPr>
          <p:cNvPr id="3" name="Segnaposto contenuto 2"/>
          <p:cNvSpPr>
            <a:spLocks noGrp="1"/>
          </p:cNvSpPr>
          <p:nvPr>
            <p:ph sz="quarter" idx="1"/>
          </p:nvPr>
        </p:nvSpPr>
        <p:spPr/>
        <p:txBody>
          <a:bodyPr>
            <a:normAutofit/>
          </a:bodyPr>
          <a:lstStyle/>
          <a:p>
            <a:pPr>
              <a:buNone/>
            </a:pPr>
            <a:r>
              <a:rPr lang="it-IT" dirty="0" smtClean="0"/>
              <a:t>Sia P ≠</a:t>
            </a:r>
            <a:r>
              <a:rPr lang="it-IT" dirty="0" smtClean="0">
                <a:sym typeface="Symbol"/>
              </a:rPr>
              <a:t></a:t>
            </a:r>
            <a:r>
              <a:rPr lang="it-IT" dirty="0" smtClean="0"/>
              <a:t> ; la regione ammissibile di un problema di PL</a:t>
            </a:r>
          </a:p>
          <a:p>
            <a:pPr>
              <a:buNone/>
            </a:pPr>
            <a:r>
              <a:rPr lang="it-IT" dirty="0" smtClean="0"/>
              <a:t>a) Se esiste una soluzione ottima allora essa deve essere un vertice</a:t>
            </a:r>
          </a:p>
          <a:p>
            <a:pPr>
              <a:buNone/>
            </a:pPr>
            <a:r>
              <a:rPr lang="it-IT" dirty="0" smtClean="0"/>
              <a:t>b) Se esistono due soluzioni ottime, allora esistono infinite soluzioni ottime.</a:t>
            </a:r>
          </a:p>
          <a:p>
            <a:pPr>
              <a:buNone/>
            </a:pPr>
            <a:r>
              <a:rPr lang="it-IT" dirty="0" smtClean="0"/>
              <a:t>c) Se esistono più soluzioni ottime e P è limitato, allora almeno due soluzioni ottime sono vertici ammissibili adiacenti</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301752" y="1527048"/>
            <a:ext cx="4774304" cy="4572000"/>
          </a:xfrm>
        </p:spPr>
        <p:txBody>
          <a:bodyPr/>
          <a:lstStyle/>
          <a:p>
            <a:pPr>
              <a:buNone/>
            </a:pPr>
            <a:r>
              <a:rPr lang="it-IT" dirty="0" smtClean="0"/>
              <a:t>Esempio: </a:t>
            </a:r>
            <a:r>
              <a:rPr lang="it-IT" dirty="0" err="1" smtClean="0"/>
              <a:t>Wyndor</a:t>
            </a:r>
            <a:r>
              <a:rPr lang="it-IT" dirty="0" smtClean="0"/>
              <a:t> Glass</a:t>
            </a:r>
          </a:p>
          <a:p>
            <a:pPr>
              <a:buNone/>
            </a:pPr>
            <a:r>
              <a:rPr lang="it-IT" dirty="0" smtClean="0"/>
              <a:t>I punti (2,6) e (4,3) sono adiacenti, condividono lo spigolo dato da</a:t>
            </a:r>
          </a:p>
          <a:p>
            <a:pPr>
              <a:buNone/>
            </a:pPr>
            <a:r>
              <a:rPr lang="it-IT" dirty="0" smtClean="0"/>
              <a:t>3x</a:t>
            </a:r>
            <a:r>
              <a:rPr lang="it-IT" baseline="-25000" dirty="0" smtClean="0"/>
              <a:t>1</a:t>
            </a:r>
            <a:r>
              <a:rPr lang="it-IT" dirty="0" smtClean="0"/>
              <a:t> + 2x</a:t>
            </a:r>
            <a:r>
              <a:rPr lang="it-IT" baseline="-25000" dirty="0" smtClean="0"/>
              <a:t>2</a:t>
            </a:r>
            <a:r>
              <a:rPr lang="it-IT" dirty="0" smtClean="0"/>
              <a:t> = 18</a:t>
            </a:r>
          </a:p>
          <a:p>
            <a:pPr>
              <a:buNone/>
            </a:pPr>
            <a:r>
              <a:rPr lang="it-IT" dirty="0" smtClean="0"/>
              <a:t>La regione ammissibile ha 5 spigoli</a:t>
            </a:r>
          </a:p>
          <a:p>
            <a:pPr>
              <a:buNone/>
            </a:pPr>
            <a:r>
              <a:rPr lang="it-IT" dirty="0" smtClean="0"/>
              <a:t>Ad ogni vertice appartengono 2 spigoli</a:t>
            </a:r>
          </a:p>
          <a:p>
            <a:pPr>
              <a:buNone/>
            </a:pPr>
            <a:r>
              <a:rPr lang="it-IT" dirty="0" smtClean="0"/>
              <a:t>Ogni vertice ha 2 vertici adiacenti</a:t>
            </a:r>
          </a:p>
        </p:txBody>
      </p:sp>
      <p:pic>
        <p:nvPicPr>
          <p:cNvPr id="1027" name="Picture 3"/>
          <p:cNvPicPr>
            <a:picLocks noChangeAspect="1" noChangeArrowheads="1"/>
          </p:cNvPicPr>
          <p:nvPr/>
        </p:nvPicPr>
        <p:blipFill>
          <a:blip r:embed="rId2" cstate="print"/>
          <a:srcRect/>
          <a:stretch>
            <a:fillRect/>
          </a:stretch>
        </p:blipFill>
        <p:spPr bwMode="auto">
          <a:xfrm>
            <a:off x="5309448" y="1556792"/>
            <a:ext cx="346268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534400" cy="758952"/>
          </a:xfrm>
        </p:spPr>
        <p:txBody>
          <a:bodyPr>
            <a:normAutofit fontScale="90000"/>
          </a:bodyPr>
          <a:lstStyle/>
          <a:p>
            <a:r>
              <a:rPr lang="it-IT" dirty="0" smtClean="0"/>
              <a:t/>
            </a:r>
            <a:br>
              <a:rPr lang="it-IT" dirty="0" smtClean="0"/>
            </a:br>
            <a:r>
              <a:rPr lang="it-IT" dirty="0" smtClean="0"/>
              <a:t>PROPPRIETA’ DEI VERTICI – TEST </a:t>
            </a:r>
            <a:r>
              <a:rPr lang="it-IT" dirty="0" err="1" smtClean="0"/>
              <a:t>DI</a:t>
            </a:r>
            <a:r>
              <a:rPr lang="it-IT" dirty="0" smtClean="0"/>
              <a:t> OTTIMALITA’</a:t>
            </a:r>
            <a:endParaRPr lang="it-IT" dirty="0"/>
          </a:p>
        </p:txBody>
      </p:sp>
      <p:sp>
        <p:nvSpPr>
          <p:cNvPr id="3" name="Segnaposto contenuto 2"/>
          <p:cNvSpPr>
            <a:spLocks noGrp="1"/>
          </p:cNvSpPr>
          <p:nvPr>
            <p:ph sz="quarter" idx="1"/>
          </p:nvPr>
        </p:nvSpPr>
        <p:spPr/>
        <p:txBody>
          <a:bodyPr/>
          <a:lstStyle/>
          <a:p>
            <a:pPr>
              <a:buNone/>
            </a:pPr>
            <a:r>
              <a:rPr lang="it-IT" dirty="0" smtClean="0"/>
              <a:t>Sia P ≠</a:t>
            </a:r>
            <a:r>
              <a:rPr lang="it-IT" dirty="0" smtClean="0">
                <a:sym typeface="Symbol"/>
              </a:rPr>
              <a:t></a:t>
            </a:r>
            <a:r>
              <a:rPr lang="it-IT" dirty="0" smtClean="0"/>
              <a:t> ; la regione ammissibile di un problema di PL</a:t>
            </a:r>
          </a:p>
          <a:p>
            <a:pPr>
              <a:buNone/>
            </a:pPr>
            <a:r>
              <a:rPr lang="it-IT" dirty="0" smtClean="0"/>
              <a:t>Il numero dei vertici ammissibili è finito.</a:t>
            </a:r>
          </a:p>
          <a:p>
            <a:pPr>
              <a:buNone/>
            </a:pPr>
            <a:endParaRPr lang="it-IT" dirty="0" smtClean="0"/>
          </a:p>
          <a:p>
            <a:pPr>
              <a:buNone/>
            </a:pPr>
            <a:r>
              <a:rPr lang="it-IT" dirty="0" smtClean="0"/>
              <a:t>Se un vertice ammissibile x </a:t>
            </a:r>
            <a:r>
              <a:rPr lang="it-IT" baseline="-25000" dirty="0" smtClean="0"/>
              <a:t>2</a:t>
            </a:r>
            <a:r>
              <a:rPr lang="it-IT" dirty="0" smtClean="0"/>
              <a:t> P non ha vertici adiacenti migliori allora non ci sono vertici migliori. Quindi x è una soluzione ottima.</a:t>
            </a:r>
          </a:p>
          <a:p>
            <a:pPr>
              <a:buNone/>
            </a:pP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04664"/>
            <a:ext cx="8534400" cy="758952"/>
          </a:xfrm>
        </p:spPr>
        <p:txBody>
          <a:bodyPr>
            <a:normAutofit fontScale="90000"/>
          </a:bodyPr>
          <a:lstStyle/>
          <a:p>
            <a:r>
              <a:rPr lang="it-IT" dirty="0" smtClean="0"/>
              <a:t>METODO </a:t>
            </a:r>
            <a:r>
              <a:rPr lang="it-IT" dirty="0" err="1" smtClean="0"/>
              <a:t>DI</a:t>
            </a:r>
            <a:r>
              <a:rPr lang="it-IT" dirty="0" smtClean="0"/>
              <a:t> RISOLUZIONE DEL PROBLEMA </a:t>
            </a:r>
            <a:r>
              <a:rPr lang="it-IT" dirty="0" err="1" smtClean="0"/>
              <a:t>DI</a:t>
            </a:r>
            <a:r>
              <a:rPr lang="it-IT" dirty="0" smtClean="0"/>
              <a:t> WYNDOR GLASS</a:t>
            </a:r>
            <a:endParaRPr lang="it-IT" dirty="0"/>
          </a:p>
        </p:txBody>
      </p:sp>
      <p:sp>
        <p:nvSpPr>
          <p:cNvPr id="3" name="Segnaposto contenuto 2"/>
          <p:cNvSpPr>
            <a:spLocks noGrp="1"/>
          </p:cNvSpPr>
          <p:nvPr>
            <p:ph sz="quarter" idx="1"/>
          </p:nvPr>
        </p:nvSpPr>
        <p:spPr/>
        <p:txBody>
          <a:bodyPr/>
          <a:lstStyle/>
          <a:p>
            <a:pPr>
              <a:buNone/>
            </a:pPr>
            <a:r>
              <a:rPr lang="it-IT" dirty="0" smtClean="0"/>
              <a:t>Un metodo di soluzione:</a:t>
            </a:r>
          </a:p>
          <a:p>
            <a:pPr>
              <a:buNone/>
            </a:pPr>
            <a:r>
              <a:rPr lang="it-IT" dirty="0" smtClean="0"/>
              <a:t>1)  Trova un vertice ammissibile</a:t>
            </a:r>
          </a:p>
          <a:p>
            <a:pPr>
              <a:buNone/>
            </a:pPr>
            <a:r>
              <a:rPr lang="it-IT" dirty="0" smtClean="0"/>
              <a:t>2) Cerca tra i vertici adiacenti se esiste un vertice “migliore”</a:t>
            </a:r>
          </a:p>
          <a:p>
            <a:pPr>
              <a:buNone/>
            </a:pPr>
            <a:r>
              <a:rPr lang="it-IT" dirty="0" smtClean="0"/>
              <a:t>3) Se non esiste un vertice “migliore”, allora il vertice corrente è ottimo STOP</a:t>
            </a:r>
          </a:p>
          <a:p>
            <a:pPr>
              <a:buNone/>
            </a:pPr>
            <a:r>
              <a:rPr lang="it-IT" dirty="0" smtClean="0"/>
              <a:t>Altrimenti considera un vertice adiacente “migliore” e vai a (2)</a:t>
            </a:r>
          </a:p>
          <a:p>
            <a:pPr>
              <a:buNone/>
            </a:pP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MODELLO MATEMATICO</a:t>
            </a:r>
            <a:endParaRPr lang="it-IT" dirty="0"/>
          </a:p>
        </p:txBody>
      </p:sp>
      <p:sp>
        <p:nvSpPr>
          <p:cNvPr id="3" name="Segnaposto contenuto 2"/>
          <p:cNvSpPr>
            <a:spLocks noGrp="1"/>
          </p:cNvSpPr>
          <p:nvPr>
            <p:ph sz="quarter" idx="1"/>
          </p:nvPr>
        </p:nvSpPr>
        <p:spPr/>
        <p:txBody>
          <a:bodyPr>
            <a:normAutofit/>
          </a:bodyPr>
          <a:lstStyle/>
          <a:p>
            <a:r>
              <a:rPr lang="it-IT" dirty="0" smtClean="0"/>
              <a:t>MODELLO MATEMATICO: insieme di simboli ed espressioni che rappresentano formalmente i termini del problema</a:t>
            </a:r>
          </a:p>
          <a:p>
            <a:r>
              <a:rPr lang="it-IT" dirty="0" smtClean="0"/>
              <a:t>FUNZIONE OBIETTIVO: la quantità, che espressa in forma di funzione di n variabili deve essere ottimizzata, cioè essere resa massima o minima</a:t>
            </a:r>
          </a:p>
          <a:p>
            <a:r>
              <a:rPr lang="it-IT" dirty="0" smtClean="0"/>
              <a:t>VARIABILI </a:t>
            </a:r>
            <a:r>
              <a:rPr lang="it-IT" dirty="0" err="1" smtClean="0"/>
              <a:t>D’AZIONE</a:t>
            </a:r>
            <a:r>
              <a:rPr lang="it-IT" dirty="0" smtClean="0"/>
              <a:t>: sono le n variabili da cui dipende la funzione obiettivo ( possono essere discrete o continue e questo può condizionare il metodo di risoluzione  del problema)</a:t>
            </a:r>
          </a:p>
          <a:p>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RISOLUZIONE DEL PROBLEMA </a:t>
            </a:r>
            <a:r>
              <a:rPr lang="it-IT" dirty="0" err="1" smtClean="0"/>
              <a:t>DI</a:t>
            </a:r>
            <a:r>
              <a:rPr lang="it-IT" dirty="0" smtClean="0"/>
              <a:t> WYNDOR GLASS</a:t>
            </a:r>
            <a:endParaRPr lang="it-IT" dirty="0"/>
          </a:p>
        </p:txBody>
      </p:sp>
      <p:sp>
        <p:nvSpPr>
          <p:cNvPr id="3" name="Segnaposto contenuto 2"/>
          <p:cNvSpPr>
            <a:spLocks noGrp="1"/>
          </p:cNvSpPr>
          <p:nvPr>
            <p:ph sz="quarter" idx="1"/>
          </p:nvPr>
        </p:nvSpPr>
        <p:spPr>
          <a:xfrm>
            <a:off x="301752" y="1527048"/>
            <a:ext cx="4270248" cy="4566248"/>
          </a:xfrm>
        </p:spPr>
        <p:txBody>
          <a:bodyPr>
            <a:normAutofit lnSpcReduction="10000"/>
          </a:bodyPr>
          <a:lstStyle/>
          <a:p>
            <a:pPr>
              <a:buNone/>
            </a:pPr>
            <a:r>
              <a:rPr lang="it-IT" dirty="0" smtClean="0"/>
              <a:t>f (x</a:t>
            </a:r>
            <a:r>
              <a:rPr lang="it-IT" baseline="-25000" dirty="0" smtClean="0"/>
              <a:t>1</a:t>
            </a:r>
            <a:r>
              <a:rPr lang="it-IT" dirty="0" smtClean="0"/>
              <a:t>; x</a:t>
            </a:r>
            <a:r>
              <a:rPr lang="it-IT" baseline="-25000" dirty="0" smtClean="0"/>
              <a:t>2</a:t>
            </a:r>
            <a:r>
              <a:rPr lang="it-IT" dirty="0" smtClean="0"/>
              <a:t>) = 3x</a:t>
            </a:r>
            <a:r>
              <a:rPr lang="it-IT" baseline="-25000" dirty="0" smtClean="0"/>
              <a:t>1</a:t>
            </a:r>
            <a:r>
              <a:rPr lang="it-IT" dirty="0" smtClean="0"/>
              <a:t> + 5x</a:t>
            </a:r>
            <a:r>
              <a:rPr lang="it-IT" baseline="-25000" dirty="0" smtClean="0"/>
              <a:t>2</a:t>
            </a:r>
          </a:p>
          <a:p>
            <a:pPr>
              <a:buNone/>
            </a:pPr>
            <a:r>
              <a:rPr lang="it-IT" b="1" dirty="0" smtClean="0"/>
              <a:t>1) Inizializzazione: scegli (0,0), f (0; </a:t>
            </a:r>
            <a:r>
              <a:rPr lang="it-IT" b="1" dirty="0" err="1" smtClean="0"/>
              <a:t>0</a:t>
            </a:r>
            <a:r>
              <a:rPr lang="it-IT" b="1" dirty="0" smtClean="0"/>
              <a:t>) = 0</a:t>
            </a:r>
          </a:p>
          <a:p>
            <a:pPr>
              <a:buNone/>
            </a:pPr>
            <a:r>
              <a:rPr lang="it-IT" b="1" dirty="0" smtClean="0"/>
              <a:t>Test </a:t>
            </a:r>
            <a:r>
              <a:rPr lang="it-IT" b="1" dirty="0" err="1" smtClean="0"/>
              <a:t>ottimalità</a:t>
            </a:r>
            <a:r>
              <a:rPr lang="it-IT" b="1" dirty="0" smtClean="0"/>
              <a:t> verificare che (0,0) non è soluzione ottima:</a:t>
            </a:r>
          </a:p>
          <a:p>
            <a:pPr>
              <a:buNone/>
            </a:pPr>
            <a:r>
              <a:rPr lang="it-IT" dirty="0" smtClean="0"/>
              <a:t>I vertici adiacenti sono (0,6): f (0; 6) = 30 e (4,0): f (4; 0) = 12.</a:t>
            </a:r>
          </a:p>
          <a:p>
            <a:pPr>
              <a:buNone/>
            </a:pPr>
            <a:r>
              <a:rPr lang="it-IT" b="1" dirty="0" smtClean="0"/>
              <a:t>Iterazione 1</a:t>
            </a:r>
          </a:p>
          <a:p>
            <a:pPr>
              <a:buNone/>
            </a:pPr>
            <a:r>
              <a:rPr lang="it-IT" b="1" dirty="0" smtClean="0"/>
              <a:t> Spostarsi sul vertice (0,6)    ???</a:t>
            </a:r>
          </a:p>
          <a:p>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4999255" y="1556792"/>
            <a:ext cx="3893225"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ADESSO TOCCA A </a:t>
            </a:r>
            <a:r>
              <a:rPr lang="it-IT" dirty="0" err="1" smtClean="0"/>
              <a:t>VOI…</a:t>
            </a:r>
            <a:endParaRPr lang="it-IT" dirty="0"/>
          </a:p>
        </p:txBody>
      </p:sp>
      <p:sp>
        <p:nvSpPr>
          <p:cNvPr id="3" name="Segnaposto contenuto 2"/>
          <p:cNvSpPr>
            <a:spLocks noGrp="1"/>
          </p:cNvSpPr>
          <p:nvPr>
            <p:ph sz="quarter" idx="1"/>
          </p:nvPr>
        </p:nvSpPr>
        <p:spPr>
          <a:xfrm>
            <a:off x="301752" y="1527048"/>
            <a:ext cx="4990328" cy="4572000"/>
          </a:xfrm>
        </p:spPr>
        <p:txBody>
          <a:bodyPr/>
          <a:lstStyle/>
          <a:p>
            <a:pPr>
              <a:buNone/>
            </a:pPr>
            <a:r>
              <a:rPr lang="it-IT" dirty="0" smtClean="0"/>
              <a:t>Determina il massimo della funzione </a:t>
            </a:r>
          </a:p>
          <a:p>
            <a:pPr>
              <a:buNone/>
            </a:pPr>
            <a:r>
              <a:rPr lang="it-IT" sz="3600" dirty="0" smtClean="0"/>
              <a:t>z=40x+50y</a:t>
            </a:r>
          </a:p>
          <a:p>
            <a:pPr>
              <a:buNone/>
            </a:pPr>
            <a:r>
              <a:rPr lang="it-IT" dirty="0" smtClean="0"/>
              <a:t>Soggetta ai vincoli</a:t>
            </a:r>
          </a:p>
          <a:p>
            <a:pPr>
              <a:buNone/>
            </a:pPr>
            <a:endParaRPr lang="it-IT"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077"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8" y="3501008"/>
            <a:ext cx="3502319" cy="2232248"/>
          </a:xfrm>
          <a:prstGeom prst="rect">
            <a:avLst/>
          </a:prstGeom>
          <a:noFill/>
        </p:spPr>
      </p:pic>
      <p:sp>
        <p:nvSpPr>
          <p:cNvPr id="11" name="CasellaDiTesto 10"/>
          <p:cNvSpPr txBox="1"/>
          <p:nvPr/>
        </p:nvSpPr>
        <p:spPr>
          <a:xfrm>
            <a:off x="4860032" y="3573016"/>
            <a:ext cx="2592288" cy="369332"/>
          </a:xfrm>
          <a:prstGeom prst="rect">
            <a:avLst/>
          </a:prstGeom>
          <a:noFill/>
        </p:spPr>
        <p:txBody>
          <a:bodyPr wrap="square" rtlCol="0">
            <a:spAutoFit/>
          </a:bodyPr>
          <a:lstStyle/>
          <a:p>
            <a:r>
              <a:rPr lang="it-IT" dirty="0" smtClean="0"/>
              <a:t>Vincoli tecnici</a:t>
            </a:r>
            <a:endParaRPr lang="it-IT" dirty="0"/>
          </a:p>
        </p:txBody>
      </p:sp>
      <p:sp>
        <p:nvSpPr>
          <p:cNvPr id="12" name="CasellaDiTesto 11"/>
          <p:cNvSpPr txBox="1"/>
          <p:nvPr/>
        </p:nvSpPr>
        <p:spPr>
          <a:xfrm>
            <a:off x="5076056" y="4725144"/>
            <a:ext cx="2232248" cy="369332"/>
          </a:xfrm>
          <a:prstGeom prst="rect">
            <a:avLst/>
          </a:prstGeom>
          <a:noFill/>
        </p:spPr>
        <p:txBody>
          <a:bodyPr wrap="square" rtlCol="0">
            <a:spAutoFit/>
          </a:bodyPr>
          <a:lstStyle/>
          <a:p>
            <a:r>
              <a:rPr lang="it-IT" dirty="0" smtClean="0"/>
              <a:t>Vincoli di segno</a:t>
            </a: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t>Percorsi minimi</a:t>
            </a:r>
            <a:endParaRPr lang="it-IT" sz="4000" b="1" dirty="0"/>
          </a:p>
        </p:txBody>
      </p:sp>
      <p:sp>
        <p:nvSpPr>
          <p:cNvPr id="3" name="Segnaposto contenuto 2"/>
          <p:cNvSpPr>
            <a:spLocks noGrp="1"/>
          </p:cNvSpPr>
          <p:nvPr>
            <p:ph sz="quarter" idx="1"/>
          </p:nvPr>
        </p:nvSpPr>
        <p:spPr/>
        <p:txBody>
          <a:bodyPr/>
          <a:lstStyle/>
          <a:p>
            <a:r>
              <a:rPr lang="it-IT" dirty="0" smtClean="0"/>
              <a:t>COS' E' UN PERCORSO MINIMO</a:t>
            </a:r>
            <a:br>
              <a:rPr lang="it-IT" dirty="0" smtClean="0"/>
            </a:br>
            <a:r>
              <a:rPr lang="it-IT" dirty="0" smtClean="0"/>
              <a:t/>
            </a:r>
            <a:br>
              <a:rPr lang="it-IT" dirty="0" smtClean="0"/>
            </a:br>
            <a:r>
              <a:rPr lang="it-IT" dirty="0" smtClean="0"/>
              <a:t>Un comportamento medio, che può essere assunto come un dato estremamente significativo nella mobilità generale, è il percorso minimo che ogni individuo cerca di fare per andare da un punto ( origine ) ad un altro ( destinazione ). </a:t>
            </a:r>
          </a:p>
          <a:p>
            <a:pPr>
              <a:buNone/>
            </a:pPr>
            <a:endParaRPr lang="it-IT" dirty="0" smtClean="0"/>
          </a:p>
          <a:p>
            <a:r>
              <a:rPr lang="it-IT" dirty="0" smtClean="0"/>
              <a:t>Il territorio può essere visto come un grafo in cui le città sono i nodi e i percorsi che le collegano sono gli archi.</a:t>
            </a: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problema del cammino minimo</a:t>
            </a:r>
            <a:endParaRPr lang="it-IT" dirty="0"/>
          </a:p>
        </p:txBody>
      </p:sp>
      <p:sp>
        <p:nvSpPr>
          <p:cNvPr id="3" name="Segnaposto contenuto 2"/>
          <p:cNvSpPr>
            <a:spLocks noGrp="1"/>
          </p:cNvSpPr>
          <p:nvPr>
            <p:ph sz="quarter" idx="1"/>
          </p:nvPr>
        </p:nvSpPr>
        <p:spPr/>
        <p:txBody>
          <a:bodyPr/>
          <a:lstStyle/>
          <a:p>
            <a:r>
              <a:rPr lang="it-IT" dirty="0" smtClean="0"/>
              <a:t>Dato un nodo origine s e un nodo destinazione t , si vuole determinare il cammino semplice di lunghezza minima che collega s a t.</a:t>
            </a:r>
            <a:br>
              <a:rPr lang="it-IT" dirty="0" smtClean="0"/>
            </a:br>
            <a:endParaRPr lang="it-IT" dirty="0" smtClean="0"/>
          </a:p>
          <a:p>
            <a:r>
              <a:rPr lang="it-IT" dirty="0" smtClean="0"/>
              <a:t>Il problema del cammino minimo tra due vertici offre evidentemente innumerevoli possibilità di applicazione, sia nel caso di reti di trasporto sia per reti di altra natura (elettriche,idrauliche, di relazione logica tra entità).</a:t>
            </a: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Parametri da utilizzare</a:t>
            </a:r>
            <a:endParaRPr lang="it-IT" dirty="0"/>
          </a:p>
        </p:txBody>
      </p:sp>
      <p:sp>
        <p:nvSpPr>
          <p:cNvPr id="3" name="Segnaposto contenuto 2"/>
          <p:cNvSpPr>
            <a:spLocks noGrp="1"/>
          </p:cNvSpPr>
          <p:nvPr>
            <p:ph sz="quarter" idx="1"/>
          </p:nvPr>
        </p:nvSpPr>
        <p:spPr/>
        <p:txBody>
          <a:bodyPr/>
          <a:lstStyle/>
          <a:p>
            <a:r>
              <a:rPr lang="it-IT" dirty="0" smtClean="0"/>
              <a:t>Il problema più classico è di determinare il cammino avente costo o tempo minimo tra due nodi assegnati di un grafo.</a:t>
            </a:r>
            <a:br>
              <a:rPr lang="it-IT" dirty="0" smtClean="0"/>
            </a:br>
            <a:r>
              <a:rPr lang="it-IT" dirty="0" smtClean="0"/>
              <a:t>Infatti lo studio del percorso minimo può essere effettuato utilizzando parametri diversi:</a:t>
            </a:r>
          </a:p>
          <a:p>
            <a:pPr>
              <a:buNone/>
            </a:pPr>
            <a:r>
              <a:rPr lang="it-IT" dirty="0" smtClean="0"/>
              <a:t/>
            </a:r>
            <a:br>
              <a:rPr lang="it-IT" dirty="0" smtClean="0"/>
            </a:br>
            <a:r>
              <a:rPr lang="it-IT" dirty="0" smtClean="0"/>
              <a:t>1) OTTIMIZZAZIONE DEL TEMPO</a:t>
            </a:r>
            <a:br>
              <a:rPr lang="it-IT" dirty="0" smtClean="0"/>
            </a:br>
            <a:r>
              <a:rPr lang="it-IT" dirty="0" smtClean="0"/>
              <a:t>2) OTTIMIZZAZIONE DELLE DISTANZE</a:t>
            </a:r>
            <a:br>
              <a:rPr lang="it-IT" dirty="0" smtClean="0"/>
            </a:br>
            <a:r>
              <a:rPr lang="it-IT" dirty="0" smtClean="0"/>
              <a:t>3) OTTIMIZZAZIONE DEI COSTI</a:t>
            </a:r>
            <a:br>
              <a:rPr lang="it-IT" dirty="0" smtClean="0"/>
            </a:br>
            <a:endParaRPr lang="it-IT" dirty="0" smtClean="0"/>
          </a:p>
          <a:p>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Tanti problemi , un metodo</a:t>
            </a:r>
            <a:endParaRPr lang="it-IT" dirty="0"/>
          </a:p>
        </p:txBody>
      </p:sp>
      <p:sp>
        <p:nvSpPr>
          <p:cNvPr id="3" name="Segnaposto contenuto 2"/>
          <p:cNvSpPr>
            <a:spLocks noGrp="1"/>
          </p:cNvSpPr>
          <p:nvPr>
            <p:ph sz="quarter" idx="1"/>
          </p:nvPr>
        </p:nvSpPr>
        <p:spPr/>
        <p:txBody>
          <a:bodyPr/>
          <a:lstStyle/>
          <a:p>
            <a:pPr algn="ctr">
              <a:buNone/>
            </a:pPr>
            <a:r>
              <a:rPr lang="it-IT" sz="3200" i="1" dirty="0" smtClean="0"/>
              <a:t>Se in prima analisi i problemi sembrano non avere correlazione tra loro, in realtà costituiscono lo stesso problema e possono essere studiati con lo stesso metodo, infatti è possibile trasformare l'unità tempo e distanza in unità costo.</a:t>
            </a:r>
            <a:r>
              <a:rPr lang="it-IT" dirty="0" smtClean="0"/>
              <a:t/>
            </a:r>
            <a:br>
              <a:rPr lang="it-IT" dirty="0" smtClean="0"/>
            </a:b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GRAFI E CAMMINI</a:t>
            </a:r>
            <a:endParaRPr lang="it-IT" dirty="0"/>
          </a:p>
        </p:txBody>
      </p:sp>
      <p:sp>
        <p:nvSpPr>
          <p:cNvPr id="3" name="Segnaposto contenuto 2"/>
          <p:cNvSpPr>
            <a:spLocks noGrp="1"/>
          </p:cNvSpPr>
          <p:nvPr>
            <p:ph sz="quarter" idx="1"/>
          </p:nvPr>
        </p:nvSpPr>
        <p:spPr/>
        <p:txBody>
          <a:bodyPr/>
          <a:lstStyle/>
          <a:p>
            <a:r>
              <a:rPr lang="it-IT" dirty="0" smtClean="0"/>
              <a:t>Col termine </a:t>
            </a:r>
            <a:r>
              <a:rPr lang="it-IT" b="1" dirty="0" smtClean="0"/>
              <a:t>grafo</a:t>
            </a:r>
            <a:r>
              <a:rPr lang="it-IT" dirty="0" smtClean="0"/>
              <a:t> si definisce un insieme di punti o nodi collegati tra loro da tratti o archi.</a:t>
            </a:r>
            <a:br>
              <a:rPr lang="it-IT" dirty="0" smtClean="0"/>
            </a:br>
            <a:endParaRPr lang="it-IT" dirty="0" smtClean="0"/>
          </a:p>
          <a:p>
            <a:endParaRPr lang="it-IT" dirty="0"/>
          </a:p>
        </p:txBody>
      </p:sp>
      <p:pic>
        <p:nvPicPr>
          <p:cNvPr id="4" name="Immagine 3" descr="Esempiografox.gif"/>
          <p:cNvPicPr>
            <a:picLocks noChangeAspect="1"/>
          </p:cNvPicPr>
          <p:nvPr/>
        </p:nvPicPr>
        <p:blipFill>
          <a:blip r:embed="rId3" cstate="print"/>
          <a:stretch>
            <a:fillRect/>
          </a:stretch>
        </p:blipFill>
        <p:spPr>
          <a:xfrm>
            <a:off x="2771800" y="2420889"/>
            <a:ext cx="3312368" cy="371888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Percorsi</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Ogni percorso che parte da un </a:t>
            </a:r>
            <a:r>
              <a:rPr lang="it-IT" b="1" dirty="0" smtClean="0"/>
              <a:t>nodo</a:t>
            </a:r>
            <a:r>
              <a:rPr lang="it-IT" dirty="0" smtClean="0"/>
              <a:t> (origine) per arrivare ad un altro (destinazione) si chiama </a:t>
            </a:r>
            <a:r>
              <a:rPr lang="it-IT" b="1" dirty="0" smtClean="0"/>
              <a:t>percorso o cammino</a:t>
            </a:r>
            <a:r>
              <a:rPr lang="it-IT" dirty="0" smtClean="0"/>
              <a:t>.</a:t>
            </a:r>
            <a:br>
              <a:rPr lang="it-IT" dirty="0" smtClean="0"/>
            </a:br>
            <a:endParaRPr lang="it-IT" dirty="0" smtClean="0"/>
          </a:p>
          <a:p>
            <a:r>
              <a:rPr lang="it-IT" dirty="0" smtClean="0"/>
              <a:t>Gli </a:t>
            </a:r>
            <a:r>
              <a:rPr lang="it-IT" b="1" dirty="0" smtClean="0"/>
              <a:t>archi</a:t>
            </a:r>
            <a:r>
              <a:rPr lang="it-IT" dirty="0" smtClean="0"/>
              <a:t> di un grafo possono essere orientati in un solo verso (in un senso o nell'altro) o in entrambi i versi.</a:t>
            </a:r>
            <a:br>
              <a:rPr lang="it-IT" dirty="0" smtClean="0"/>
            </a:br>
            <a:endParaRPr lang="it-IT" dirty="0" smtClean="0"/>
          </a:p>
          <a:p>
            <a:r>
              <a:rPr lang="it-IT" dirty="0" smtClean="0"/>
              <a:t>Spesso agli archi di un grafo sono associati dei valori detti </a:t>
            </a:r>
            <a:r>
              <a:rPr lang="it-IT" b="1" dirty="0" smtClean="0"/>
              <a:t>pesi</a:t>
            </a:r>
            <a:r>
              <a:rPr lang="it-IT" dirty="0" smtClean="0"/>
              <a:t>. I pesi possono rappresentare distanze tra i nodi, costi associati al trasferimento da un nodo all'altro, tempi o altro ancora. </a:t>
            </a:r>
            <a:br>
              <a:rPr lang="it-IT" dirty="0" smtClean="0"/>
            </a:br>
            <a:r>
              <a:rPr lang="it-IT" dirty="0" smtClean="0"/>
              <a:t>A volte anche ai nodi del grafo sono associati dei pesi.</a:t>
            </a: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Pesi e matrici associate</a:t>
            </a:r>
            <a:endParaRPr lang="it-IT" dirty="0"/>
          </a:p>
        </p:txBody>
      </p:sp>
      <p:sp>
        <p:nvSpPr>
          <p:cNvPr id="3" name="Segnaposto contenuto 2"/>
          <p:cNvSpPr>
            <a:spLocks noGrp="1"/>
          </p:cNvSpPr>
          <p:nvPr>
            <p:ph sz="quarter" idx="1"/>
          </p:nvPr>
        </p:nvSpPr>
        <p:spPr/>
        <p:txBody>
          <a:bodyPr/>
          <a:lstStyle/>
          <a:p>
            <a:r>
              <a:rPr lang="it-IT" dirty="0" smtClean="0"/>
              <a:t>Si veda di seguito un esempio di grafo con la matrice dei pesi ad esso associato.</a:t>
            </a:r>
          </a:p>
          <a:p>
            <a:endParaRPr lang="it-IT" dirty="0"/>
          </a:p>
        </p:txBody>
      </p:sp>
      <p:pic>
        <p:nvPicPr>
          <p:cNvPr id="4" name="Immagine 3" descr="Grafopesix.gif"/>
          <p:cNvPicPr>
            <a:picLocks noChangeAspect="1"/>
          </p:cNvPicPr>
          <p:nvPr/>
        </p:nvPicPr>
        <p:blipFill>
          <a:blip r:embed="rId3" cstate="print"/>
          <a:stretch>
            <a:fillRect/>
          </a:stretch>
        </p:blipFill>
        <p:spPr>
          <a:xfrm>
            <a:off x="1403648" y="2708920"/>
            <a:ext cx="6188649" cy="329656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Misura </a:t>
            </a:r>
            <a:r>
              <a:rPr lang="it-IT" dirty="0" smtClean="0"/>
              <a:t>di prestazione</a:t>
            </a:r>
            <a:endParaRPr lang="it-IT" dirty="0"/>
          </a:p>
        </p:txBody>
      </p:sp>
      <p:sp>
        <p:nvSpPr>
          <p:cNvPr id="3" name="Segnaposto contenuto 2"/>
          <p:cNvSpPr>
            <a:spLocks noGrp="1"/>
          </p:cNvSpPr>
          <p:nvPr>
            <p:ph sz="quarter" idx="1"/>
          </p:nvPr>
        </p:nvSpPr>
        <p:spPr/>
        <p:txBody>
          <a:bodyPr/>
          <a:lstStyle/>
          <a:p>
            <a:r>
              <a:rPr lang="it-IT" dirty="0" smtClean="0"/>
              <a:t>Un problema di percorso consiste nel trovare un cammino tra due o più nodi che minimizzi (o massimizzi) una qualche misura di prestazione, che è funzione (di solito la somma) dei valori degli archi.</a:t>
            </a:r>
          </a:p>
          <a:p>
            <a:pPr>
              <a:buNone/>
            </a:pPr>
            <a:endParaRPr lang="it-IT" dirty="0" smtClean="0"/>
          </a:p>
          <a:p>
            <a:r>
              <a:rPr lang="it-IT" dirty="0" smtClean="0"/>
              <a:t>Ai cammini ritenuti accettabili si possono imporre un certo numero di vincoli; ad esempio, quello di non ritornare ad un nodo appena attraversato o quello di passare per ogni singolo nodo una sola volta.</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534400" cy="758952"/>
          </a:xfrm>
        </p:spPr>
        <p:txBody>
          <a:bodyPr>
            <a:normAutofit fontScale="90000"/>
          </a:bodyPr>
          <a:lstStyle/>
          <a:p>
            <a:r>
              <a:rPr lang="it-IT" dirty="0" smtClean="0"/>
              <a:t>ELEMENTI </a:t>
            </a:r>
            <a:r>
              <a:rPr lang="it-IT" dirty="0" err="1" smtClean="0"/>
              <a:t>DI</a:t>
            </a:r>
            <a:r>
              <a:rPr lang="it-IT" dirty="0" smtClean="0"/>
              <a:t> UN PROBLEMA </a:t>
            </a:r>
            <a:r>
              <a:rPr lang="it-IT" dirty="0" err="1" smtClean="0"/>
              <a:t>DI</a:t>
            </a:r>
            <a:r>
              <a:rPr lang="it-IT" dirty="0" smtClean="0"/>
              <a:t> PROGRAMMAZIONE LINEARE</a:t>
            </a:r>
            <a:endParaRPr lang="it-IT" dirty="0"/>
          </a:p>
        </p:txBody>
      </p:sp>
      <p:sp>
        <p:nvSpPr>
          <p:cNvPr id="3" name="Segnaposto contenuto 2"/>
          <p:cNvSpPr>
            <a:spLocks noGrp="1"/>
          </p:cNvSpPr>
          <p:nvPr>
            <p:ph sz="quarter" idx="1"/>
          </p:nvPr>
        </p:nvSpPr>
        <p:spPr/>
        <p:txBody>
          <a:bodyPr>
            <a:normAutofit/>
          </a:bodyPr>
          <a:lstStyle/>
          <a:p>
            <a:pPr>
              <a:buNone/>
            </a:pPr>
            <a:r>
              <a:rPr lang="it-IT" dirty="0" smtClean="0"/>
              <a:t>Sono le limitazioni cui sono soggette le variabili d’azione</a:t>
            </a:r>
          </a:p>
          <a:p>
            <a:r>
              <a:rPr lang="it-IT" dirty="0" err="1" smtClean="0"/>
              <a:t>DI</a:t>
            </a:r>
            <a:r>
              <a:rPr lang="it-IT" dirty="0" smtClean="0"/>
              <a:t> SEGNO </a:t>
            </a:r>
          </a:p>
          <a:p>
            <a:r>
              <a:rPr lang="it-IT" dirty="0" smtClean="0"/>
              <a:t>TECNICI</a:t>
            </a:r>
          </a:p>
          <a:p>
            <a:r>
              <a:rPr lang="it-IT" dirty="0" smtClean="0"/>
              <a:t>SISTEMA DEI VINCOLI</a:t>
            </a:r>
          </a:p>
          <a:p>
            <a:r>
              <a:rPr lang="it-IT" dirty="0" smtClean="0"/>
              <a:t>AREA O REGIONE AMMISSIBILE : è l’insieme di tutte le possibili soluzioni o decisioni ed è l’a regione entro cui cercare la soluzione ottima, se esiste</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Vincoli</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Si potranno verificare, inoltre, dei </a:t>
            </a:r>
            <a:r>
              <a:rPr lang="it-IT" u="sng" dirty="0" smtClean="0"/>
              <a:t>ritardi</a:t>
            </a:r>
            <a:r>
              <a:rPr lang="it-IT" dirty="0" smtClean="0"/>
              <a:t> ai nodi (ad esempio, agli incroci di strade di grande comunicazione o ai tavoli di commutazione di una centrale telefonica).</a:t>
            </a:r>
            <a:br>
              <a:rPr lang="it-IT" dirty="0" smtClean="0"/>
            </a:br>
            <a:r>
              <a:rPr lang="it-IT" dirty="0" smtClean="0"/>
              <a:t>Tali ritardi possono essere probabilistici dipendendo dal carico di traffico al nodo o dalla disponibilità degli archi che escono dal nodo (strade di grande comunicazione o linee telefoniche).</a:t>
            </a:r>
          </a:p>
          <a:p>
            <a:endParaRPr lang="it-IT" dirty="0" smtClean="0"/>
          </a:p>
          <a:p>
            <a:r>
              <a:rPr lang="it-IT" dirty="0" smtClean="0"/>
              <a:t>I collegamenti possono avere </a:t>
            </a:r>
            <a:r>
              <a:rPr lang="it-IT" u="sng" dirty="0" smtClean="0"/>
              <a:t>capacità limitata </a:t>
            </a:r>
            <a:r>
              <a:rPr lang="it-IT" dirty="0" smtClean="0"/>
              <a:t>(non più di una unità alla volta) o non essere sottoposti a vincoli di capacità.</a:t>
            </a:r>
          </a:p>
          <a:p>
            <a:endParaRPr lang="it-IT" dirty="0" smtClean="0"/>
          </a:p>
          <a:p>
            <a:r>
              <a:rPr lang="it-IT" dirty="0" smtClean="0"/>
              <a:t>In alcuni casi, poi, sia i nodi che i collegamenti possono </a:t>
            </a:r>
            <a:r>
              <a:rPr lang="it-IT" u="sng" dirty="0" smtClean="0"/>
              <a:t>interrompersi o essere chiusi parzialmente o totalmente </a:t>
            </a:r>
            <a:r>
              <a:rPr lang="it-IT" dirty="0" smtClean="0"/>
              <a:t>(ad esempio, per riparazioni).</a:t>
            </a:r>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Matrici di incidenza e matrici dei pesi</a:t>
            </a:r>
            <a:endParaRPr lang="it-IT" dirty="0"/>
          </a:p>
        </p:txBody>
      </p:sp>
      <p:sp>
        <p:nvSpPr>
          <p:cNvPr id="3" name="Segnaposto contenuto 2"/>
          <p:cNvSpPr>
            <a:spLocks noGrp="1"/>
          </p:cNvSpPr>
          <p:nvPr>
            <p:ph sz="quarter" idx="1"/>
          </p:nvPr>
        </p:nvSpPr>
        <p:spPr/>
        <p:txBody>
          <a:bodyPr/>
          <a:lstStyle/>
          <a:p>
            <a:r>
              <a:rPr lang="it-IT" dirty="0" smtClean="0"/>
              <a:t>E' assai comodo (per esempio, al fine di fornire al calcolatore le informazioni) rappresentare un grafo mediante una o più matrici di dimensioni n x n ( se n sono i nodi del grafo): nella posizione (i,j) delle matrici si pongono le informazioni relative all'arco (i,j).</a:t>
            </a:r>
            <a:br>
              <a:rPr lang="it-IT" dirty="0" smtClean="0"/>
            </a:br>
            <a:endParaRPr lang="it-IT" dirty="0" smtClean="0"/>
          </a:p>
          <a:p>
            <a:r>
              <a:rPr lang="it-IT" dirty="0" smtClean="0"/>
              <a:t>Avremo così la matrice di incidenza, in cui nella posizione (i,j) è posto </a:t>
            </a:r>
            <a:r>
              <a:rPr lang="it-IT" dirty="0" smtClean="0"/>
              <a:t> </a:t>
            </a:r>
            <a:r>
              <a:rPr lang="it-IT" dirty="0" smtClean="0"/>
              <a:t>1 se esiste il corrispondente arco e </a:t>
            </a:r>
            <a:r>
              <a:rPr lang="it-IT" dirty="0" smtClean="0"/>
              <a:t>0 in </a:t>
            </a:r>
            <a:r>
              <a:rPr lang="it-IT" dirty="0" smtClean="0"/>
              <a:t>caso contrario, e la matrice dei pesi, contenente ovviamente nella posizione (i,j) il peso associato all'arco corrispondente.</a:t>
            </a:r>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Ciclo</a:t>
            </a:r>
            <a:endParaRPr lang="it-IT" dirty="0"/>
          </a:p>
        </p:txBody>
      </p:sp>
      <p:sp>
        <p:nvSpPr>
          <p:cNvPr id="3" name="Segnaposto contenuto 2"/>
          <p:cNvSpPr>
            <a:spLocks noGrp="1"/>
          </p:cNvSpPr>
          <p:nvPr>
            <p:ph sz="quarter" idx="1"/>
          </p:nvPr>
        </p:nvSpPr>
        <p:spPr>
          <a:xfrm>
            <a:off x="301752" y="1527048"/>
            <a:ext cx="3622176" cy="4572000"/>
          </a:xfrm>
        </p:spPr>
        <p:txBody>
          <a:bodyPr/>
          <a:lstStyle/>
          <a:p>
            <a:r>
              <a:rPr lang="it-IT" dirty="0" smtClean="0"/>
              <a:t>Si dice </a:t>
            </a:r>
            <a:r>
              <a:rPr lang="it-IT" b="1" dirty="0" smtClean="0"/>
              <a:t>ciclo</a:t>
            </a:r>
            <a:r>
              <a:rPr lang="it-IT" dirty="0" smtClean="0"/>
              <a:t> un cammino in cui i nodi d'inizio e di fine coincidono.</a:t>
            </a:r>
            <a:br>
              <a:rPr lang="it-IT" dirty="0" smtClean="0"/>
            </a:br>
            <a:endParaRPr lang="it-IT" dirty="0" smtClean="0"/>
          </a:p>
          <a:p>
            <a:r>
              <a:rPr lang="it-IT" dirty="0" smtClean="0"/>
              <a:t>Un grafo in cui non esistono cicli è detto aciclico (albero in certi casi particolari</a:t>
            </a:r>
            <a:r>
              <a:rPr lang="it-IT" dirty="0" smtClean="0"/>
              <a:t>).</a:t>
            </a:r>
            <a:endParaRPr lang="it-IT" dirty="0"/>
          </a:p>
        </p:txBody>
      </p:sp>
      <p:pic>
        <p:nvPicPr>
          <p:cNvPr id="6" name="Immagine 5" descr="356px-Directed_acyclic_graph_3_svg.png"/>
          <p:cNvPicPr>
            <a:picLocks noChangeAspect="1"/>
          </p:cNvPicPr>
          <p:nvPr/>
        </p:nvPicPr>
        <p:blipFill>
          <a:blip r:embed="rId3" cstate="print"/>
          <a:stretch>
            <a:fillRect/>
          </a:stretch>
        </p:blipFill>
        <p:spPr>
          <a:xfrm>
            <a:off x="5076056" y="3955710"/>
            <a:ext cx="3072716" cy="2209594"/>
          </a:xfrm>
          <a:prstGeom prst="rect">
            <a:avLst/>
          </a:prstGeom>
        </p:spPr>
      </p:pic>
      <p:pic>
        <p:nvPicPr>
          <p:cNvPr id="7" name="Immagine 6" descr="Dijksta_Anim.gif"/>
          <p:cNvPicPr>
            <a:picLocks noChangeAspect="1"/>
          </p:cNvPicPr>
          <p:nvPr/>
        </p:nvPicPr>
        <p:blipFill>
          <a:blip r:embed="rId4" cstate="print"/>
          <a:stretch>
            <a:fillRect/>
          </a:stretch>
        </p:blipFill>
        <p:spPr>
          <a:xfrm>
            <a:off x="5076056" y="1412776"/>
            <a:ext cx="3096344" cy="220298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Pesi </a:t>
            </a:r>
            <a:r>
              <a:rPr lang="it-IT" dirty="0" err="1" smtClean="0"/>
              <a:t>fittizzi</a:t>
            </a:r>
            <a:r>
              <a:rPr lang="it-IT" dirty="0" smtClean="0"/>
              <a:t> e </a:t>
            </a:r>
            <a:r>
              <a:rPr lang="it-IT" dirty="0" err="1" smtClean="0"/>
              <a:t>autoanelli</a:t>
            </a:r>
            <a:endParaRPr lang="it-IT" dirty="0"/>
          </a:p>
        </p:txBody>
      </p:sp>
      <p:sp>
        <p:nvSpPr>
          <p:cNvPr id="3" name="Segnaposto contenuto 2"/>
          <p:cNvSpPr>
            <a:spLocks noGrp="1"/>
          </p:cNvSpPr>
          <p:nvPr>
            <p:ph sz="quarter" idx="1"/>
          </p:nvPr>
        </p:nvSpPr>
        <p:spPr/>
        <p:txBody>
          <a:bodyPr/>
          <a:lstStyle/>
          <a:p>
            <a:r>
              <a:rPr lang="it-IT" dirty="0" smtClean="0"/>
              <a:t>Spesso per avere una matrice dei pesi assegnata in ogni elemento,si assegnano dei pesi fittizi anche agli archi non esistenti.</a:t>
            </a:r>
            <a:br>
              <a:rPr lang="it-IT" dirty="0" smtClean="0"/>
            </a:br>
            <a:r>
              <a:rPr lang="it-IT" dirty="0" smtClean="0"/>
              <a:t>In questo caso ad un arco (i,j) non fisicamente esistente viene assegnato un valore </a:t>
            </a:r>
            <a:br>
              <a:rPr lang="it-IT" dirty="0" smtClean="0"/>
            </a:br>
            <a:r>
              <a:rPr lang="it-IT" dirty="0" err="1" smtClean="0"/>
              <a:t>w</a:t>
            </a:r>
            <a:r>
              <a:rPr lang="it-IT" baseline="-25000" dirty="0" err="1" smtClean="0"/>
              <a:t>ij</a:t>
            </a:r>
            <a:r>
              <a:rPr lang="it-IT" dirty="0" err="1" smtClean="0"/>
              <a:t>=</a:t>
            </a:r>
            <a:r>
              <a:rPr lang="it-IT" dirty="0" smtClean="0"/>
              <a:t> </a:t>
            </a:r>
            <a:r>
              <a:rPr lang="it-IT" dirty="0" smtClean="0">
                <a:sym typeface="Symbol"/>
              </a:rPr>
              <a:t></a:t>
            </a:r>
            <a:r>
              <a:rPr lang="it-IT" dirty="0" smtClean="0"/>
              <a:t> (in pratica </a:t>
            </a:r>
            <a:r>
              <a:rPr lang="it-IT" dirty="0" err="1" smtClean="0"/>
              <a:t>w</a:t>
            </a:r>
            <a:r>
              <a:rPr lang="it-IT" baseline="-25000" dirty="0" err="1" smtClean="0"/>
              <a:t>ij</a:t>
            </a:r>
            <a:r>
              <a:rPr lang="it-IT" dirty="0" smtClean="0"/>
              <a:t> = M, con M molto grande).</a:t>
            </a:r>
            <a:br>
              <a:rPr lang="it-IT" dirty="0" smtClean="0"/>
            </a:br>
            <a:r>
              <a:rPr lang="it-IT" dirty="0" smtClean="0"/>
              <a:t>Quanto agli </a:t>
            </a:r>
            <a:r>
              <a:rPr lang="it-IT" dirty="0" err="1" smtClean="0"/>
              <a:t>autoanelli</a:t>
            </a:r>
            <a:r>
              <a:rPr lang="it-IT" dirty="0" smtClean="0"/>
              <a:t> (collegamento tra un nodo e se stesso), il peso loro assegnato dipende dalla possibilità o meno di "stare" nel nodo, cioè di compiere una transizione dal nodo a se stesso.</a:t>
            </a:r>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Percorsi differenti</a:t>
            </a:r>
            <a:endParaRPr lang="it-IT" dirty="0"/>
          </a:p>
        </p:txBody>
      </p:sp>
      <p:sp>
        <p:nvSpPr>
          <p:cNvPr id="3" name="Segnaposto contenuto 2"/>
          <p:cNvSpPr>
            <a:spLocks noGrp="1"/>
          </p:cNvSpPr>
          <p:nvPr>
            <p:ph sz="quarter" idx="1"/>
          </p:nvPr>
        </p:nvSpPr>
        <p:spPr/>
        <p:txBody>
          <a:bodyPr/>
          <a:lstStyle/>
          <a:p>
            <a:r>
              <a:rPr lang="it-IT" dirty="0" smtClean="0"/>
              <a:t>Si voglia andare da s (origine) a t (destinazione). Vi sono molti percorsi differenti tra s e t, ma si desidera scegliere quello che comporta il minor tempo, costo o distanza.</a:t>
            </a:r>
            <a:br>
              <a:rPr lang="it-IT" dirty="0" smtClean="0"/>
            </a:br>
            <a:endParaRPr lang="it-IT" dirty="0" smtClean="0"/>
          </a:p>
          <a:p>
            <a:r>
              <a:rPr lang="it-IT" dirty="0" smtClean="0"/>
              <a:t>Nel grafo vanno inseriti dei numeri che rappresentano una qualsiasi di queste misure, la cui somma deve essere minimizzata.</a:t>
            </a:r>
            <a:br>
              <a:rPr lang="it-IT" dirty="0" smtClean="0"/>
            </a:br>
            <a:endParaRPr lang="it-IT" dirty="0" smtClean="0"/>
          </a:p>
          <a:p>
            <a:r>
              <a:rPr lang="it-IT" dirty="0" smtClean="0"/>
              <a:t>Risulterà che nel ricercare il percorso più breve tra s e t è utile trovare il percorso più breve da s ad ogni altro punto nel grafo.</a:t>
            </a:r>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Procedimento grafico</a:t>
            </a:r>
            <a:endParaRPr lang="it-IT" dirty="0"/>
          </a:p>
        </p:txBody>
      </p:sp>
      <p:sp>
        <p:nvSpPr>
          <p:cNvPr id="3" name="Segnaposto contenuto 2"/>
          <p:cNvSpPr>
            <a:spLocks noGrp="1"/>
          </p:cNvSpPr>
          <p:nvPr>
            <p:ph sz="quarter" idx="1"/>
          </p:nvPr>
        </p:nvSpPr>
        <p:spPr/>
        <p:txBody>
          <a:bodyPr/>
          <a:lstStyle/>
          <a:p>
            <a:r>
              <a:rPr lang="it-IT" dirty="0" smtClean="0"/>
              <a:t>Procedimento grafico.</a:t>
            </a:r>
            <a:br>
              <a:rPr lang="it-IT" dirty="0" smtClean="0"/>
            </a:br>
            <a:r>
              <a:rPr lang="it-IT" dirty="0" smtClean="0"/>
              <a:t/>
            </a:r>
            <a:br>
              <a:rPr lang="it-IT" dirty="0" smtClean="0"/>
            </a:br>
            <a:r>
              <a:rPr lang="it-IT" dirty="0" smtClean="0"/>
              <a:t>Si prenda come esempio il seguente grafo coi relativi costi:</a:t>
            </a:r>
            <a:br>
              <a:rPr lang="it-IT" dirty="0" smtClean="0"/>
            </a:br>
            <a:endParaRPr lang="it-IT" dirty="0"/>
          </a:p>
        </p:txBody>
      </p:sp>
      <p:pic>
        <p:nvPicPr>
          <p:cNvPr id="4" name="Immagine 3" descr="procgraf1x.gif"/>
          <p:cNvPicPr>
            <a:picLocks noChangeAspect="1"/>
          </p:cNvPicPr>
          <p:nvPr/>
        </p:nvPicPr>
        <p:blipFill>
          <a:blip r:embed="rId3" cstate="print"/>
          <a:stretch>
            <a:fillRect/>
          </a:stretch>
        </p:blipFill>
        <p:spPr>
          <a:xfrm>
            <a:off x="1979712" y="2852936"/>
            <a:ext cx="4999746" cy="352839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Fase 1</a:t>
            </a:r>
            <a:endParaRPr lang="it-IT" dirty="0"/>
          </a:p>
        </p:txBody>
      </p:sp>
      <p:sp>
        <p:nvSpPr>
          <p:cNvPr id="3" name="Segnaposto contenuto 2"/>
          <p:cNvSpPr>
            <a:spLocks noGrp="1"/>
          </p:cNvSpPr>
          <p:nvPr>
            <p:ph sz="quarter" idx="1"/>
          </p:nvPr>
        </p:nvSpPr>
        <p:spPr>
          <a:xfrm>
            <a:off x="301752" y="1484784"/>
            <a:ext cx="4270248" cy="4614264"/>
          </a:xfrm>
        </p:spPr>
        <p:txBody>
          <a:bodyPr/>
          <a:lstStyle/>
          <a:p>
            <a:endParaRPr lang="it-IT" dirty="0" smtClean="0"/>
          </a:p>
          <a:p>
            <a:endParaRPr lang="it-IT" dirty="0" smtClean="0"/>
          </a:p>
          <a:p>
            <a:r>
              <a:rPr lang="it-IT" dirty="0" smtClean="0"/>
              <a:t>1) Partendo dall'origine, tracciare tutti gli archi con i quali si può andare da "a " (origine) ad un altro nodo e inserire la distanza diretta da "a" su ognuno di questi nodi.</a:t>
            </a:r>
          </a:p>
          <a:p>
            <a:endParaRPr lang="it-IT" dirty="0"/>
          </a:p>
        </p:txBody>
      </p:sp>
      <p:pic>
        <p:nvPicPr>
          <p:cNvPr id="4" name="Immagine 3" descr="procgraf2x.gif"/>
          <p:cNvPicPr>
            <a:picLocks noChangeAspect="1"/>
          </p:cNvPicPr>
          <p:nvPr/>
        </p:nvPicPr>
        <p:blipFill>
          <a:blip r:embed="rId3" cstate="print"/>
          <a:stretch>
            <a:fillRect/>
          </a:stretch>
        </p:blipFill>
        <p:spPr>
          <a:xfrm>
            <a:off x="4788024" y="1844824"/>
            <a:ext cx="3384376" cy="39604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Fase 2</a:t>
            </a:r>
            <a:endParaRPr lang="it-IT" dirty="0"/>
          </a:p>
        </p:txBody>
      </p:sp>
      <p:sp>
        <p:nvSpPr>
          <p:cNvPr id="3" name="Segnaposto contenuto 2"/>
          <p:cNvSpPr>
            <a:spLocks noGrp="1"/>
          </p:cNvSpPr>
          <p:nvPr>
            <p:ph sz="quarter" idx="1"/>
          </p:nvPr>
        </p:nvSpPr>
        <p:spPr>
          <a:xfrm>
            <a:off x="301752" y="1527048"/>
            <a:ext cx="3910208" cy="4638256"/>
          </a:xfrm>
        </p:spPr>
        <p:txBody>
          <a:bodyPr>
            <a:normAutofit lnSpcReduction="10000"/>
          </a:bodyPr>
          <a:lstStyle/>
          <a:p>
            <a:r>
              <a:rPr lang="it-IT" dirty="0" smtClean="0"/>
              <a:t>2) Se c' è qualche arco tra i nodi ottenuti nella fase 1, determinare per ogni arco se il percorso indiretto da "a" è più corto di quello diretto.</a:t>
            </a:r>
            <a:br>
              <a:rPr lang="it-IT" dirty="0" smtClean="0"/>
            </a:br>
            <a:r>
              <a:rPr lang="it-IT" dirty="0" smtClean="0"/>
              <a:t>Si traccia il percorso più breve con una linea continua e il percorso più lungo con una linea tratteggiata. Si scrivono le distanze più brevi a lato di ogni nodo.</a:t>
            </a:r>
          </a:p>
          <a:p>
            <a:endParaRPr lang="it-IT" dirty="0"/>
          </a:p>
        </p:txBody>
      </p:sp>
      <p:pic>
        <p:nvPicPr>
          <p:cNvPr id="4" name="Immagine 3" descr="procgraf3x.gif"/>
          <p:cNvPicPr>
            <a:picLocks noChangeAspect="1"/>
          </p:cNvPicPr>
          <p:nvPr/>
        </p:nvPicPr>
        <p:blipFill>
          <a:blip r:embed="rId3" cstate="print"/>
          <a:stretch>
            <a:fillRect/>
          </a:stretch>
        </p:blipFill>
        <p:spPr>
          <a:xfrm>
            <a:off x="4572000" y="1700808"/>
            <a:ext cx="4248472" cy="424847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Fase 3</a:t>
            </a:r>
            <a:endParaRPr lang="it-IT" dirty="0"/>
          </a:p>
        </p:txBody>
      </p:sp>
      <p:sp>
        <p:nvSpPr>
          <p:cNvPr id="3" name="Segnaposto contenuto 2"/>
          <p:cNvSpPr>
            <a:spLocks noGrp="1"/>
          </p:cNvSpPr>
          <p:nvPr>
            <p:ph sz="quarter" idx="1"/>
          </p:nvPr>
        </p:nvSpPr>
        <p:spPr>
          <a:xfrm>
            <a:off x="323528" y="1412776"/>
            <a:ext cx="4176464" cy="4644008"/>
          </a:xfrm>
        </p:spPr>
        <p:txBody>
          <a:bodyPr/>
          <a:lstStyle/>
          <a:p>
            <a:endParaRPr lang="it-IT" dirty="0" smtClean="0"/>
          </a:p>
          <a:p>
            <a:endParaRPr lang="it-IT" dirty="0" smtClean="0"/>
          </a:p>
          <a:p>
            <a:endParaRPr lang="it-IT" dirty="0" smtClean="0"/>
          </a:p>
          <a:p>
            <a:r>
              <a:rPr lang="it-IT" dirty="0" smtClean="0"/>
              <a:t>3) Aggiungere tutti i nodi che si possono raggiungere dai nodi considerati nella fase 2 e ripetere la fase 2 rispetto ad essi.</a:t>
            </a:r>
          </a:p>
          <a:p>
            <a:endParaRPr lang="it-IT" dirty="0"/>
          </a:p>
        </p:txBody>
      </p:sp>
      <p:pic>
        <p:nvPicPr>
          <p:cNvPr id="4" name="Immagine 3" descr="procgraf4x.gif"/>
          <p:cNvPicPr>
            <a:picLocks noChangeAspect="1"/>
          </p:cNvPicPr>
          <p:nvPr/>
        </p:nvPicPr>
        <p:blipFill>
          <a:blip r:embed="rId3" cstate="print"/>
          <a:stretch>
            <a:fillRect/>
          </a:stretch>
        </p:blipFill>
        <p:spPr>
          <a:xfrm>
            <a:off x="4716016" y="1916832"/>
            <a:ext cx="4104456" cy="417646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Fase 4</a:t>
            </a:r>
            <a:endParaRPr lang="it-IT" dirty="0"/>
          </a:p>
        </p:txBody>
      </p:sp>
      <p:sp>
        <p:nvSpPr>
          <p:cNvPr id="3" name="Segnaposto contenuto 2"/>
          <p:cNvSpPr>
            <a:spLocks noGrp="1"/>
          </p:cNvSpPr>
          <p:nvPr>
            <p:ph sz="quarter" idx="1"/>
          </p:nvPr>
        </p:nvSpPr>
        <p:spPr>
          <a:xfrm>
            <a:off x="301752" y="1484784"/>
            <a:ext cx="4270248" cy="4614264"/>
          </a:xfrm>
        </p:spPr>
        <p:txBody>
          <a:bodyPr>
            <a:normAutofit lnSpcReduction="10000"/>
          </a:bodyPr>
          <a:lstStyle/>
          <a:p>
            <a:r>
              <a:rPr lang="it-IT" dirty="0" smtClean="0"/>
              <a:t>4</a:t>
            </a:r>
            <a:r>
              <a:rPr lang="it-IT" dirty="0" smtClean="0"/>
              <a:t>) Continuare sino alla fine</a:t>
            </a:r>
            <a:r>
              <a:rPr lang="it-IT" dirty="0" smtClean="0"/>
              <a:t>. Nel </a:t>
            </a:r>
            <a:r>
              <a:rPr lang="it-IT" dirty="0" smtClean="0"/>
              <a:t>diagramma completo le linee continue mostrano i percorsi che si possono fare da "a" ad ogni altro punto</a:t>
            </a:r>
            <a:r>
              <a:rPr lang="it-IT" dirty="0" smtClean="0"/>
              <a:t>.</a:t>
            </a:r>
          </a:p>
          <a:p>
            <a:endParaRPr lang="it-IT" dirty="0" smtClean="0"/>
          </a:p>
          <a:p>
            <a:endParaRPr lang="it-IT" dirty="0" smtClean="0"/>
          </a:p>
          <a:p>
            <a:r>
              <a:rPr lang="it-IT" dirty="0" smtClean="0"/>
              <a:t>Spesso si preferisce porre un ulteriore vincolo: tra i percorsi di uguale lunghezza deve essere minimizzato il numero dei nodi.</a:t>
            </a:r>
            <a:endParaRPr lang="it-IT" dirty="0"/>
          </a:p>
        </p:txBody>
      </p:sp>
      <p:pic>
        <p:nvPicPr>
          <p:cNvPr id="4" name="Immagine 3" descr="procgraf5x.gif"/>
          <p:cNvPicPr>
            <a:picLocks noChangeAspect="1"/>
          </p:cNvPicPr>
          <p:nvPr/>
        </p:nvPicPr>
        <p:blipFill>
          <a:blip r:embed="rId3" cstate="print"/>
          <a:stretch>
            <a:fillRect/>
          </a:stretch>
        </p:blipFill>
        <p:spPr>
          <a:xfrm>
            <a:off x="4788024" y="1988840"/>
            <a:ext cx="3944556" cy="38884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MODELLO MATEMATICO</a:t>
            </a:r>
            <a:endParaRPr lang="it-IT" dirty="0"/>
          </a:p>
        </p:txBody>
      </p:sp>
      <p:pic>
        <p:nvPicPr>
          <p:cNvPr id="4" name="Segnaposto contenuto 3" descr="metodo1.gif"/>
          <p:cNvPicPr>
            <a:picLocks noGrp="1" noChangeAspect="1"/>
          </p:cNvPicPr>
          <p:nvPr>
            <p:ph sz="quarter" idx="1"/>
          </p:nvPr>
        </p:nvPicPr>
        <p:blipFill>
          <a:blip r:embed="rId2" cstate="print"/>
          <a:stretch>
            <a:fillRect/>
          </a:stretch>
        </p:blipFill>
        <p:spPr>
          <a:xfrm>
            <a:off x="755576" y="2420888"/>
            <a:ext cx="2232248" cy="3427467"/>
          </a:xfrm>
          <a:prstGeom prst="rect">
            <a:avLst/>
          </a:prstGeom>
          <a:noFill/>
          <a:ln>
            <a:noFill/>
          </a:ln>
        </p:spPr>
      </p:pic>
      <p:sp>
        <p:nvSpPr>
          <p:cNvPr id="1025" name="Rectangle 1"/>
          <p:cNvSpPr>
            <a:spLocks noChangeArrowheads="1"/>
          </p:cNvSpPr>
          <p:nvPr/>
        </p:nvSpPr>
        <p:spPr bwMode="auto">
          <a:xfrm>
            <a:off x="0" y="1355235"/>
            <a:ext cx="88924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4013"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6699"/>
                </a:solidFill>
                <a:effectLst/>
                <a:latin typeface="Verdana" pitchFamily="34" charset="0"/>
              </a:rPr>
              <a:t>Ottimizzare la funzione obiettivo         </a:t>
            </a:r>
            <a:r>
              <a:rPr kumimoji="0" lang="it-IT" sz="2000" b="1" i="1" u="none" strike="noStrike" cap="none" normalizeH="0" baseline="0" dirty="0" err="1" smtClean="0">
                <a:ln>
                  <a:noFill/>
                </a:ln>
                <a:solidFill>
                  <a:srgbClr val="006699"/>
                </a:solidFill>
                <a:effectLst/>
                <a:latin typeface="Verdana" pitchFamily="34" charset="0"/>
              </a:rPr>
              <a:t>z</a:t>
            </a:r>
            <a:r>
              <a:rPr kumimoji="0" lang="it-IT" sz="2000" b="1" i="0" u="none" strike="noStrike" cap="none" normalizeH="0" baseline="0" dirty="0" err="1" smtClean="0">
                <a:ln>
                  <a:noFill/>
                </a:ln>
                <a:solidFill>
                  <a:srgbClr val="006699"/>
                </a:solidFill>
                <a:effectLst/>
                <a:latin typeface="Verdana" pitchFamily="34" charset="0"/>
              </a:rPr>
              <a:t>=</a:t>
            </a:r>
            <a:r>
              <a:rPr kumimoji="0" lang="it-IT" sz="2000" b="1" i="0" u="none" strike="noStrike" cap="none" normalizeH="0" baseline="0" dirty="0" smtClean="0">
                <a:ln>
                  <a:noFill/>
                </a:ln>
                <a:solidFill>
                  <a:srgbClr val="006699"/>
                </a:solidFill>
                <a:effectLst/>
                <a:latin typeface="Verdana" pitchFamily="34" charset="0"/>
              </a:rPr>
              <a:t> </a:t>
            </a:r>
            <a:r>
              <a:rPr kumimoji="0" lang="it-IT" sz="2000" b="1" i="1" u="none" strike="noStrike" cap="none" normalizeH="0" baseline="0" dirty="0" smtClean="0">
                <a:ln>
                  <a:noFill/>
                </a:ln>
                <a:solidFill>
                  <a:srgbClr val="006699"/>
                </a:solidFill>
                <a:effectLst/>
                <a:latin typeface="Verdana" pitchFamily="34" charset="0"/>
              </a:rPr>
              <a:t>a</a:t>
            </a:r>
            <a:r>
              <a:rPr kumimoji="0" lang="it-IT" sz="2000" b="1" i="0" u="none" strike="noStrike" cap="none" normalizeH="0" baseline="0" dirty="0" smtClean="0">
                <a:ln>
                  <a:noFill/>
                </a:ln>
                <a:solidFill>
                  <a:srgbClr val="006699"/>
                </a:solidFill>
                <a:effectLst/>
                <a:latin typeface="Verdana" pitchFamily="34" charset="0"/>
              </a:rPr>
              <a:t>x</a:t>
            </a:r>
            <a:r>
              <a:rPr kumimoji="0" lang="it-IT" sz="2000" b="1" i="0" u="none" strike="noStrike" cap="none" normalizeH="0" baseline="-30000" dirty="0" smtClean="0">
                <a:ln>
                  <a:noFill/>
                </a:ln>
                <a:solidFill>
                  <a:srgbClr val="006699"/>
                </a:solidFill>
                <a:effectLst/>
                <a:latin typeface="Verdana" pitchFamily="34" charset="0"/>
              </a:rPr>
              <a:t>1 </a:t>
            </a:r>
            <a:r>
              <a:rPr kumimoji="0" lang="it-IT" sz="2000" b="1" i="0" u="none" strike="noStrike" cap="none" normalizeH="0" baseline="0" dirty="0" smtClean="0">
                <a:ln>
                  <a:noFill/>
                </a:ln>
                <a:solidFill>
                  <a:srgbClr val="006699"/>
                </a:solidFill>
                <a:effectLst/>
                <a:latin typeface="Verdana" pitchFamily="34" charset="0"/>
              </a:rPr>
              <a:t>+ </a:t>
            </a:r>
            <a:r>
              <a:rPr kumimoji="0" lang="it-IT" sz="2000" b="1" i="1" u="none" strike="noStrike" cap="none" normalizeH="0" baseline="0" dirty="0" smtClean="0">
                <a:ln>
                  <a:noFill/>
                </a:ln>
                <a:solidFill>
                  <a:srgbClr val="006699"/>
                </a:solidFill>
                <a:effectLst/>
                <a:latin typeface="Verdana" pitchFamily="34" charset="0"/>
              </a:rPr>
              <a:t>b</a:t>
            </a:r>
            <a:r>
              <a:rPr kumimoji="0" lang="it-IT" sz="2000" b="1" i="0" u="none" strike="noStrike" cap="none" normalizeH="0" baseline="0" dirty="0" smtClean="0">
                <a:ln>
                  <a:noFill/>
                </a:ln>
                <a:solidFill>
                  <a:srgbClr val="006699"/>
                </a:solidFill>
                <a:effectLst/>
                <a:latin typeface="Verdana" pitchFamily="34" charset="0"/>
              </a:rPr>
              <a:t>x</a:t>
            </a:r>
            <a:r>
              <a:rPr kumimoji="0" lang="it-IT" sz="2000" b="1" i="0" u="none" strike="noStrike" cap="none" normalizeH="0" baseline="-30000" dirty="0" smtClean="0">
                <a:ln>
                  <a:noFill/>
                </a:ln>
                <a:solidFill>
                  <a:srgbClr val="006699"/>
                </a:solidFill>
                <a:effectLst/>
                <a:latin typeface="Verdana" pitchFamily="34" charset="0"/>
              </a:rPr>
              <a:t>2</a:t>
            </a:r>
            <a:r>
              <a:rPr kumimoji="0" lang="it-IT" sz="2000" b="1" i="0" u="none" strike="noStrike" cap="none" normalizeH="0" dirty="0" smtClean="0">
                <a:ln>
                  <a:noFill/>
                </a:ln>
                <a:solidFill>
                  <a:srgbClr val="006699"/>
                </a:solidFill>
                <a:effectLst/>
                <a:latin typeface="Verdana" pitchFamily="34" charset="0"/>
              </a:rPr>
              <a:t>+</a:t>
            </a:r>
            <a:r>
              <a:rPr lang="it-IT" sz="2000" b="1" i="1" dirty="0" smtClean="0">
                <a:solidFill>
                  <a:srgbClr val="006699"/>
                </a:solidFill>
                <a:latin typeface="Verdana" pitchFamily="34" charset="0"/>
              </a:rPr>
              <a:t>c</a:t>
            </a:r>
            <a:r>
              <a:rPr kumimoji="0" lang="it-IT" sz="2000" b="1" i="0" u="none" strike="noStrike" cap="none" normalizeH="0" baseline="-30000" dirty="0" smtClean="0">
                <a:ln>
                  <a:noFill/>
                </a:ln>
                <a:solidFill>
                  <a:srgbClr val="006699"/>
                </a:solidFill>
                <a:effectLst/>
                <a:latin typeface="Verdana" pitchFamily="34" charset="0"/>
              </a:rPr>
              <a:t>   </a:t>
            </a:r>
          </a:p>
          <a:p>
            <a:pPr marL="354013" marR="0" lvl="0"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6699"/>
                </a:solidFill>
                <a:effectLst/>
                <a:latin typeface="Verdana" pitchFamily="34" charset="0"/>
              </a:rPr>
              <a:t>soggetta ai vincoli</a:t>
            </a:r>
            <a:endParaRPr kumimoji="0" lang="it-IT" sz="2000" b="0" i="0" u="none" strike="noStrike" cap="none" normalizeH="0" baseline="0" dirty="0" smtClean="0">
              <a:ln>
                <a:noFill/>
              </a:ln>
              <a:solidFill>
                <a:schemeClr val="tx1"/>
              </a:solidFill>
              <a:effectLst/>
              <a:latin typeface="Arial" pitchFamily="34" charset="0"/>
            </a:endParaRPr>
          </a:p>
        </p:txBody>
      </p:sp>
      <p:sp>
        <p:nvSpPr>
          <p:cNvPr id="6" name="CasellaDiTesto 5"/>
          <p:cNvSpPr txBox="1"/>
          <p:nvPr/>
        </p:nvSpPr>
        <p:spPr>
          <a:xfrm>
            <a:off x="4139952" y="2420888"/>
            <a:ext cx="4536504" cy="3170099"/>
          </a:xfrm>
          <a:prstGeom prst="rect">
            <a:avLst/>
          </a:prstGeom>
          <a:noFill/>
        </p:spPr>
        <p:txBody>
          <a:bodyPr wrap="square" rtlCol="0">
            <a:spAutoFit/>
          </a:bodyPr>
          <a:lstStyle/>
          <a:p>
            <a:r>
              <a:rPr lang="it-IT" sz="2000" dirty="0"/>
              <a:t> </a:t>
            </a:r>
            <a:r>
              <a:rPr lang="it-IT" sz="2000" i="1" dirty="0" smtClean="0"/>
              <a:t>a</a:t>
            </a:r>
            <a:r>
              <a:rPr lang="it-IT" sz="2000" dirty="0" smtClean="0"/>
              <a:t> e </a:t>
            </a:r>
            <a:r>
              <a:rPr lang="it-IT" sz="2000" i="1" dirty="0" smtClean="0"/>
              <a:t>b </a:t>
            </a:r>
            <a:r>
              <a:rPr lang="it-IT" sz="2000" dirty="0" smtClean="0"/>
              <a:t>non contemporaneamente nulli.</a:t>
            </a:r>
          </a:p>
          <a:p>
            <a:r>
              <a:rPr lang="it-IT" sz="2000" dirty="0" smtClean="0"/>
              <a:t> </a:t>
            </a:r>
          </a:p>
          <a:p>
            <a:endParaRPr lang="it-IT" sz="2000" dirty="0"/>
          </a:p>
          <a:p>
            <a:r>
              <a:rPr lang="it-IT" sz="2000" dirty="0" smtClean="0"/>
              <a:t>Poiché </a:t>
            </a:r>
            <a:r>
              <a:rPr lang="it-IT" sz="2000" i="1" dirty="0" smtClean="0"/>
              <a:t>z </a:t>
            </a:r>
            <a:r>
              <a:rPr lang="it-IT" sz="2000" dirty="0" smtClean="0"/>
              <a:t>è una funzione in due variabili indipendenti la sua rappresentazione grafica è una superficie nello spazio tridimensionale.</a:t>
            </a:r>
          </a:p>
          <a:p>
            <a:r>
              <a:rPr lang="it-IT" sz="2000" dirty="0" smtClean="0"/>
              <a:t>Si ricorda che l’equazione di un piano generico parallelo al piano </a:t>
            </a:r>
            <a:r>
              <a:rPr lang="it-IT" sz="2000" i="1" dirty="0" err="1" smtClean="0"/>
              <a:t>xy</a:t>
            </a:r>
            <a:r>
              <a:rPr lang="it-IT" sz="2000" dirty="0" smtClean="0"/>
              <a:t> ha equazione del tipo </a:t>
            </a:r>
            <a:r>
              <a:rPr lang="it-IT" sz="2000" i="1" dirty="0" err="1" smtClean="0"/>
              <a:t>z=k</a:t>
            </a:r>
            <a:r>
              <a:rPr lang="it-IT" sz="2000" dirty="0" smtClean="0"/>
              <a:t> ( </a:t>
            </a:r>
            <a:r>
              <a:rPr lang="it-IT" sz="2000" i="1" dirty="0" smtClean="0"/>
              <a:t>k</a:t>
            </a:r>
            <a:r>
              <a:rPr lang="it-IT" sz="2000" dirty="0" smtClean="0"/>
              <a:t> costante)</a:t>
            </a:r>
            <a:endParaRPr lang="it-IT"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a:t>
            </a:r>
            <a:endParaRPr lang="it-IT" dirty="0"/>
          </a:p>
        </p:txBody>
      </p:sp>
      <p:sp>
        <p:nvSpPr>
          <p:cNvPr id="3" name="Segnaposto contenuto 2"/>
          <p:cNvSpPr>
            <a:spLocks noGrp="1"/>
          </p:cNvSpPr>
          <p:nvPr>
            <p:ph sz="quarter" idx="1"/>
          </p:nvPr>
        </p:nvSpPr>
        <p:spPr/>
        <p:txBody>
          <a:bodyPr>
            <a:normAutofit fontScale="92500"/>
          </a:bodyPr>
          <a:lstStyle/>
          <a:p>
            <a:r>
              <a:rPr lang="it-IT" dirty="0" smtClean="0"/>
              <a:t>Per la risoluzione di problemi di cammini ottimi esistono algoritmi efficienti ed ormai molto diffusi, in grado di affrontare problemi di dimensione anche elevata (1000 nodi ed oltre).</a:t>
            </a:r>
            <a:br>
              <a:rPr lang="it-IT" dirty="0" smtClean="0"/>
            </a:br>
            <a:r>
              <a:rPr lang="it-IT" dirty="0" smtClean="0"/>
              <a:t>Esistono numerosi metodi di risoluzione per il problema dei percorsi minimi, la maggior parte dei quali è basata sulla programmazione dinamica.</a:t>
            </a:r>
            <a:br>
              <a:rPr lang="it-IT" dirty="0" smtClean="0"/>
            </a:br>
            <a:r>
              <a:rPr lang="it-IT" dirty="0" smtClean="0"/>
              <a:t>Si descrivono i tre principali algoritmi di risoluzione del problema dei percorsi minimi:</a:t>
            </a:r>
          </a:p>
          <a:p>
            <a:pPr>
              <a:buNone/>
            </a:pPr>
            <a:r>
              <a:rPr lang="it-IT" dirty="0" smtClean="0"/>
              <a:t/>
            </a:r>
            <a:br>
              <a:rPr lang="it-IT" dirty="0" smtClean="0"/>
            </a:br>
            <a:r>
              <a:rPr lang="it-IT" dirty="0" smtClean="0"/>
              <a:t>a) ALGORITMO </a:t>
            </a:r>
            <a:r>
              <a:rPr lang="it-IT" dirty="0" err="1" smtClean="0"/>
              <a:t>DI</a:t>
            </a:r>
            <a:r>
              <a:rPr lang="it-IT" dirty="0" smtClean="0"/>
              <a:t> BELLMAN - KALABA</a:t>
            </a:r>
            <a:br>
              <a:rPr lang="it-IT" dirty="0" smtClean="0"/>
            </a:br>
            <a:r>
              <a:rPr lang="it-IT" dirty="0" smtClean="0"/>
              <a:t>b) ALGORITMO </a:t>
            </a:r>
            <a:r>
              <a:rPr lang="it-IT" dirty="0" err="1" smtClean="0"/>
              <a:t>DI</a:t>
            </a:r>
            <a:r>
              <a:rPr lang="it-IT" dirty="0" smtClean="0"/>
              <a:t> DIJKSTRA</a:t>
            </a:r>
            <a:br>
              <a:rPr lang="it-IT" dirty="0" smtClean="0"/>
            </a:br>
            <a:r>
              <a:rPr lang="it-IT" dirty="0" smtClean="0"/>
              <a:t>c) ALGORITMO </a:t>
            </a:r>
            <a:r>
              <a:rPr lang="it-IT" dirty="0" err="1" smtClean="0"/>
              <a:t>DI</a:t>
            </a:r>
            <a:r>
              <a:rPr lang="it-IT" dirty="0" smtClean="0"/>
              <a:t> FLOYD - WARSHALL</a:t>
            </a:r>
            <a:br>
              <a:rPr lang="it-IT" dirty="0" smtClean="0"/>
            </a:b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ALGORITMO </a:t>
            </a:r>
            <a:r>
              <a:rPr lang="it-IT" dirty="0" err="1" smtClean="0"/>
              <a:t>DI</a:t>
            </a:r>
            <a:r>
              <a:rPr lang="it-IT" dirty="0" smtClean="0"/>
              <a:t> BELLMAN - KALABA:</a:t>
            </a:r>
            <a:endParaRPr lang="it-IT" dirty="0"/>
          </a:p>
        </p:txBody>
      </p:sp>
      <p:sp>
        <p:nvSpPr>
          <p:cNvPr id="3" name="Segnaposto contenuto 2"/>
          <p:cNvSpPr>
            <a:spLocks noGrp="1"/>
          </p:cNvSpPr>
          <p:nvPr>
            <p:ph sz="quarter" idx="1"/>
          </p:nvPr>
        </p:nvSpPr>
        <p:spPr>
          <a:xfrm>
            <a:off x="301752" y="1556792"/>
            <a:ext cx="4270248" cy="4542256"/>
          </a:xfrm>
        </p:spPr>
        <p:txBody>
          <a:bodyPr>
            <a:normAutofit lnSpcReduction="10000"/>
          </a:bodyPr>
          <a:lstStyle/>
          <a:p>
            <a:r>
              <a:rPr lang="it-IT" dirty="0" smtClean="0"/>
              <a:t>Si vuole determinare il cammino minimo tra un nodo origine s (fisso) e gli altri nodi (in un numero qualsiasi di passi).</a:t>
            </a:r>
            <a:br>
              <a:rPr lang="it-IT" dirty="0" smtClean="0"/>
            </a:br>
            <a:r>
              <a:rPr lang="it-IT" dirty="0" smtClean="0"/>
              <a:t>Si espande il grafo costruendo un grafo aciclico (albero) che ha come nodo di partenza il nodo di origine e come nodi di arrivo tutti gli altri.</a:t>
            </a:r>
            <a:br>
              <a:rPr lang="it-IT" dirty="0" smtClean="0"/>
            </a:br>
            <a:r>
              <a:rPr lang="it-IT" dirty="0" smtClean="0"/>
              <a:t>Si espande il grafo aciclico per n passi.</a:t>
            </a:r>
            <a:endParaRPr lang="it-IT" dirty="0"/>
          </a:p>
        </p:txBody>
      </p:sp>
      <p:pic>
        <p:nvPicPr>
          <p:cNvPr id="4" name="Immagine 3" descr="espansionegrafox.gif"/>
          <p:cNvPicPr>
            <a:picLocks noChangeAspect="1"/>
          </p:cNvPicPr>
          <p:nvPr/>
        </p:nvPicPr>
        <p:blipFill>
          <a:blip r:embed="rId3" cstate="print"/>
          <a:stretch>
            <a:fillRect/>
          </a:stretch>
        </p:blipFill>
        <p:spPr>
          <a:xfrm>
            <a:off x="4644008" y="2132856"/>
            <a:ext cx="4281365" cy="345638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301752" y="1556792"/>
            <a:ext cx="4270248" cy="4542256"/>
          </a:xfrm>
        </p:spPr>
        <p:txBody>
          <a:bodyPr>
            <a:normAutofit fontScale="92500" lnSpcReduction="20000"/>
          </a:bodyPr>
          <a:lstStyle/>
          <a:p>
            <a:r>
              <a:rPr lang="it-IT" dirty="0" smtClean="0"/>
              <a:t>In ciascun passo, a fianco di ogni nodo si pone un' etichetta.</a:t>
            </a:r>
            <a:br>
              <a:rPr lang="it-IT" dirty="0" smtClean="0"/>
            </a:br>
            <a:r>
              <a:rPr lang="it-IT" dirty="0" smtClean="0"/>
              <a:t>Si definisce etichettatura del passo k l'insieme delle etichette dei nodi di tale passo.</a:t>
            </a:r>
            <a:br>
              <a:rPr lang="it-IT" dirty="0" smtClean="0"/>
            </a:br>
            <a:r>
              <a:rPr lang="it-IT" dirty="0" smtClean="0"/>
              <a:t>L'algoritmo convergerà sicuramente dopo n passi.</a:t>
            </a:r>
            <a:br>
              <a:rPr lang="it-IT" dirty="0" smtClean="0"/>
            </a:br>
            <a:r>
              <a:rPr lang="it-IT" dirty="0" smtClean="0"/>
              <a:t>Si noti che, anche se il grafo ha cicli negativi, ha sempre senso il problema se è fissato a priori il numero di passi (cammino di K passi con distanza minima).</a:t>
            </a:r>
            <a:br>
              <a:rPr lang="it-IT" dirty="0" smtClean="0"/>
            </a:br>
            <a:r>
              <a:rPr lang="it-IT" dirty="0" smtClean="0"/>
              <a:t>Esempio di etichettatura:</a:t>
            </a:r>
            <a:endParaRPr lang="it-IT" dirty="0"/>
          </a:p>
        </p:txBody>
      </p:sp>
      <p:pic>
        <p:nvPicPr>
          <p:cNvPr id="2050" name="Picture 2" descr="http://digilander.libero.it/metodiemodelli/Ric_op/Immagini/etichettaturax.gif"/>
          <p:cNvPicPr>
            <a:picLocks noChangeAspect="1" noChangeArrowheads="1"/>
          </p:cNvPicPr>
          <p:nvPr/>
        </p:nvPicPr>
        <p:blipFill>
          <a:blip r:embed="rId3" cstate="print"/>
          <a:srcRect/>
          <a:stretch>
            <a:fillRect/>
          </a:stretch>
        </p:blipFill>
        <p:spPr bwMode="auto">
          <a:xfrm>
            <a:off x="4644008" y="1772816"/>
            <a:ext cx="4320480" cy="432048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ALGORITMO </a:t>
            </a:r>
            <a:r>
              <a:rPr lang="it-IT" dirty="0" err="1" smtClean="0"/>
              <a:t>DI</a:t>
            </a:r>
            <a:r>
              <a:rPr lang="it-IT" dirty="0" smtClean="0"/>
              <a:t> DIJKSTRA:</a:t>
            </a:r>
            <a:endParaRPr lang="it-IT" dirty="0"/>
          </a:p>
        </p:txBody>
      </p:sp>
      <p:sp>
        <p:nvSpPr>
          <p:cNvPr id="3" name="Segnaposto contenuto 2"/>
          <p:cNvSpPr>
            <a:spLocks noGrp="1"/>
          </p:cNvSpPr>
          <p:nvPr>
            <p:ph sz="quarter" idx="1"/>
          </p:nvPr>
        </p:nvSpPr>
        <p:spPr/>
        <p:txBody>
          <a:bodyPr>
            <a:normAutofit fontScale="85000" lnSpcReduction="20000"/>
          </a:bodyPr>
          <a:lstStyle/>
          <a:p>
            <a:r>
              <a:rPr lang="it-IT" dirty="0" smtClean="0"/>
              <a:t>L'algoritmo di </a:t>
            </a:r>
            <a:r>
              <a:rPr lang="it-IT" dirty="0" err="1" smtClean="0"/>
              <a:t>Dijkstra</a:t>
            </a:r>
            <a:r>
              <a:rPr lang="it-IT" dirty="0" smtClean="0"/>
              <a:t> richiede che sia soddisfatta la condizione </a:t>
            </a:r>
            <a:r>
              <a:rPr lang="it-IT" dirty="0" err="1" smtClean="0"/>
              <a:t>d</a:t>
            </a:r>
            <a:r>
              <a:rPr lang="it-IT" baseline="-25000" dirty="0" err="1" smtClean="0"/>
              <a:t>ij</a:t>
            </a:r>
            <a:r>
              <a:rPr lang="it-IT" dirty="0" smtClean="0"/>
              <a:t> ³ 0 per ogni arco (i,j) e permette di calcolare il cammino minimo dall' origine s (fissa) ad ogni altro vertice del grafo G.</a:t>
            </a:r>
          </a:p>
          <a:p>
            <a:endParaRPr lang="it-IT" dirty="0" smtClean="0"/>
          </a:p>
          <a:p>
            <a:r>
              <a:rPr lang="it-IT" dirty="0" smtClean="0"/>
              <a:t>L' algoritmo di </a:t>
            </a:r>
            <a:r>
              <a:rPr lang="it-IT" dirty="0" err="1" smtClean="0"/>
              <a:t>Dijkstra</a:t>
            </a:r>
            <a:r>
              <a:rPr lang="it-IT" dirty="0" smtClean="0"/>
              <a:t> può essere descritto mediante i seguenti passi:</a:t>
            </a:r>
          </a:p>
          <a:p>
            <a:pPr>
              <a:buNone/>
            </a:pPr>
            <a:r>
              <a:rPr lang="it-IT" dirty="0" smtClean="0"/>
              <a:t/>
            </a:r>
            <a:br>
              <a:rPr lang="it-IT" dirty="0" smtClean="0"/>
            </a:br>
            <a:r>
              <a:rPr lang="it-IT" dirty="0" smtClean="0"/>
              <a:t>1. si assegna ad ogni nodo i una etichetta l(i) che al termine dell' algoritmo esprime la distanza minima dall' origine s al nodo i. Si pone l(i) = +</a:t>
            </a:r>
            <a:r>
              <a:rPr lang="it-IT" dirty="0" smtClean="0">
                <a:sym typeface="Symbol"/>
              </a:rPr>
              <a:t></a:t>
            </a:r>
            <a:r>
              <a:rPr lang="it-IT" dirty="0" smtClean="0"/>
              <a:t>, </a:t>
            </a:r>
            <a:r>
              <a:rPr lang="it-IT" dirty="0" smtClean="0">
                <a:sym typeface="Symbol"/>
              </a:rPr>
              <a:t></a:t>
            </a:r>
            <a:r>
              <a:rPr lang="it-IT" dirty="0" smtClean="0"/>
              <a:t> i </a:t>
            </a:r>
            <a:r>
              <a:rPr lang="it-IT" dirty="0" smtClean="0">
                <a:sym typeface="Symbol"/>
              </a:rPr>
              <a:t> </a:t>
            </a:r>
            <a:r>
              <a:rPr lang="it-IT" dirty="0" smtClean="0"/>
              <a:t>s, l(s)=0. Si definisce un insieme L di nodi la cui etichetta è resa permanente, ovvero non più modificabile dall' algoritmo. Si pone </a:t>
            </a:r>
            <a:r>
              <a:rPr lang="it-IT" dirty="0" err="1" smtClean="0"/>
              <a:t>L=</a:t>
            </a:r>
            <a:r>
              <a:rPr lang="it-IT" dirty="0" smtClean="0">
                <a:sym typeface="Symbol"/>
              </a:rPr>
              <a:t></a:t>
            </a:r>
            <a:r>
              <a:rPr lang="it-IT" dirty="0" smtClean="0"/>
              <a:t>.</a:t>
            </a:r>
            <a:br>
              <a:rPr lang="it-IT" dirty="0" smtClean="0"/>
            </a:br>
            <a:endParaRPr lang="it-IT" dirty="0" smtClean="0"/>
          </a:p>
          <a:p>
            <a:pPr>
              <a:buNone/>
            </a:pPr>
            <a:r>
              <a:rPr lang="it-IT" dirty="0" smtClean="0"/>
              <a:t>     2. Tra i nodi i non appartenenti a L, si sceglie un nodo p per cui sia minimo il valore della etichetta, ovvero l(p)</a:t>
            </a:r>
            <a:r>
              <a:rPr lang="it-IT" dirty="0" err="1" smtClean="0"/>
              <a:t>=min</a:t>
            </a:r>
            <a:r>
              <a:rPr lang="it-IT" dirty="0" smtClean="0"/>
              <a:t>{l(i):</a:t>
            </a:r>
            <a:r>
              <a:rPr lang="it-IT" dirty="0" err="1" smtClean="0"/>
              <a:t>i</a:t>
            </a:r>
            <a:r>
              <a:rPr lang="it-IT" dirty="0" smtClean="0"/>
              <a:t> non appartenenti a L}.</a:t>
            </a:r>
            <a:br>
              <a:rPr lang="it-IT" dirty="0" smtClean="0"/>
            </a:br>
            <a:r>
              <a:rPr lang="it-IT" dirty="0" smtClean="0"/>
              <a:t>Si rende p permanente </a:t>
            </a:r>
            <a:r>
              <a:rPr lang="it-IT" dirty="0" err="1" smtClean="0"/>
              <a:t>L=L</a:t>
            </a:r>
            <a:r>
              <a:rPr lang="it-IT" dirty="0" smtClean="0"/>
              <a:t> È {p}.</a:t>
            </a:r>
            <a:br>
              <a:rPr lang="it-IT" dirty="0" smtClean="0"/>
            </a:br>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ALGORITMO </a:t>
            </a:r>
            <a:r>
              <a:rPr lang="it-IT" dirty="0" err="1" smtClean="0"/>
              <a:t>DI</a:t>
            </a:r>
            <a:r>
              <a:rPr lang="it-IT" dirty="0" smtClean="0"/>
              <a:t> DIJKSTRA:</a:t>
            </a:r>
            <a:endParaRPr lang="it-IT" dirty="0"/>
          </a:p>
        </p:txBody>
      </p:sp>
      <p:sp>
        <p:nvSpPr>
          <p:cNvPr id="3" name="Segnaposto contenuto 2"/>
          <p:cNvSpPr>
            <a:spLocks noGrp="1"/>
          </p:cNvSpPr>
          <p:nvPr>
            <p:ph sz="quarter" idx="1"/>
          </p:nvPr>
        </p:nvSpPr>
        <p:spPr/>
        <p:txBody>
          <a:bodyPr/>
          <a:lstStyle/>
          <a:p>
            <a:r>
              <a:rPr lang="it-IT" dirty="0" smtClean="0"/>
              <a:t>3. Si aggiornano le etichette dei nodi i non permanenti raggiungibili da p, ovvero {</a:t>
            </a:r>
            <a:r>
              <a:rPr lang="it-IT" dirty="0" err="1" smtClean="0"/>
              <a:t>i.i</a:t>
            </a:r>
            <a:r>
              <a:rPr lang="it-IT" dirty="0" smtClean="0"/>
              <a:t> non appartenente a L, (p,i) appartenente a E }, sulla base della formula l(i) = min{l(i),l(p)</a:t>
            </a:r>
            <a:r>
              <a:rPr lang="it-IT" dirty="0" err="1" smtClean="0"/>
              <a:t>+c</a:t>
            </a:r>
            <a:r>
              <a:rPr lang="it-IT" baseline="-25000" dirty="0" err="1" smtClean="0"/>
              <a:t>pi</a:t>
            </a:r>
            <a:r>
              <a:rPr lang="it-IT" baseline="-25000" dirty="0" smtClean="0"/>
              <a:t> </a:t>
            </a:r>
            <a:r>
              <a:rPr lang="it-IT" dirty="0" smtClean="0"/>
              <a:t>}</a:t>
            </a:r>
            <a:br>
              <a:rPr lang="it-IT" dirty="0" smtClean="0"/>
            </a:br>
            <a:endParaRPr lang="it-IT" dirty="0" smtClean="0"/>
          </a:p>
          <a:p>
            <a:r>
              <a:rPr lang="it-IT" dirty="0" smtClean="0"/>
              <a:t>4. Se tutti i nodi hanno etichetta permanente, ovvero se L = V, si arresta l' algoritmo. Le etichette rappresentano le lunghezze dei cammini minimi da s ad ogni altro nodo. Altrimenti si procede al passo 2.</a:t>
            </a:r>
            <a:endParaRPr lang="it-IT"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ALGORITMO </a:t>
            </a:r>
            <a:r>
              <a:rPr lang="it-IT" dirty="0" err="1" smtClean="0"/>
              <a:t>DI</a:t>
            </a:r>
            <a:r>
              <a:rPr lang="it-IT" dirty="0" smtClean="0"/>
              <a:t> </a:t>
            </a:r>
            <a:r>
              <a:rPr lang="it-IT" dirty="0" smtClean="0"/>
              <a:t>DIJKSTRA:triangolazione</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smtClean="0"/>
              <a:t>L' operazione fondamentale dell' algoritmo di </a:t>
            </a:r>
            <a:r>
              <a:rPr lang="it-IT" dirty="0" err="1" smtClean="0"/>
              <a:t>Dijkstra</a:t>
            </a:r>
            <a:r>
              <a:rPr lang="it-IT" dirty="0" smtClean="0"/>
              <a:t> è costituita dalla formula di aggiornamento delle etichette, nel corso del passo 3:</a:t>
            </a:r>
            <a:br>
              <a:rPr lang="it-IT" dirty="0" smtClean="0"/>
            </a:br>
            <a:r>
              <a:rPr lang="it-IT" dirty="0" smtClean="0"/>
              <a:t/>
            </a:r>
            <a:br>
              <a:rPr lang="it-IT" dirty="0" smtClean="0"/>
            </a:br>
            <a:r>
              <a:rPr lang="it-IT" dirty="0" smtClean="0"/>
              <a:t>l(i)</a:t>
            </a:r>
            <a:r>
              <a:rPr lang="it-IT" dirty="0" err="1" smtClean="0"/>
              <a:t>=min</a:t>
            </a:r>
            <a:r>
              <a:rPr lang="it-IT" dirty="0" smtClean="0"/>
              <a:t>{ l(i) , l(p)</a:t>
            </a:r>
            <a:r>
              <a:rPr lang="it-IT" dirty="0" err="1" smtClean="0"/>
              <a:t>+cij</a:t>
            </a:r>
            <a:r>
              <a:rPr lang="it-IT" smtClean="0"/>
              <a:t> }</a:t>
            </a:r>
            <a:r>
              <a:rPr lang="it-IT" dirty="0" smtClean="0"/>
              <a:t/>
            </a:r>
            <a:br>
              <a:rPr lang="it-IT" dirty="0" smtClean="0"/>
            </a:br>
            <a:r>
              <a:rPr lang="it-IT" dirty="0" smtClean="0"/>
              <a:t/>
            </a:r>
            <a:br>
              <a:rPr lang="it-IT" dirty="0" smtClean="0"/>
            </a:br>
            <a:r>
              <a:rPr lang="it-IT" dirty="0" smtClean="0"/>
              <a:t>Questa operazione, indicata talvolta con il termine di triangolazione, ha un evidente significato intuitivo: l' etichetta di un nodo l(i) viene aggiornata allorché risulta più conveniente raggiungere i mediante un nuovo percorso, che utilizza il cammino da s a p e successivamente l' arco da p a i. E' possibile dimostrare che, quando un nodo p viene reso permanente, la sua etichetta rappresenta in modo definitivo la lunghezza del cammino minimo da s a p.</a:t>
            </a:r>
            <a:br>
              <a:rPr lang="it-IT" dirty="0" smtClean="0"/>
            </a:br>
            <a:endParaRPr lang="it-IT" dirty="0" smtClean="0"/>
          </a:p>
          <a:p>
            <a:r>
              <a:rPr lang="it-IT" dirty="0" smtClean="0"/>
              <a:t>Tuttavia, la correttezza dell' operazione di triangolazione, e quindi della formula di aggiornamento delle etichette, viene pregiudicata dalla presenza di archi con distanza negativa.</a:t>
            </a:r>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301752" y="1527048"/>
            <a:ext cx="3406152" cy="4710264"/>
          </a:xfrm>
        </p:spPr>
        <p:txBody>
          <a:bodyPr>
            <a:normAutofit fontScale="85000" lnSpcReduction="20000"/>
          </a:bodyPr>
          <a:lstStyle/>
          <a:p>
            <a:pPr>
              <a:buNone/>
            </a:pPr>
            <a:r>
              <a:rPr lang="it-IT" dirty="0" smtClean="0"/>
              <a:t>Consideriamo un problema in cui si vuole calcolare il percorso minimo tra casa e il posto di lavoro. Schematizziamo tutti i possibili percorsi ed il relativo tempo di percorrenza (supponendo di voler calcolare il percorso più breve in fatto di tempo di percorrenza). I nodi A, B, C, D, E indicano le cittadine per cui è possibile passare. Ecco una schematizzazione della rete:</a:t>
            </a:r>
          </a:p>
          <a:p>
            <a:endParaRPr lang="it-IT" dirty="0"/>
          </a:p>
        </p:txBody>
      </p:sp>
      <p:pic>
        <p:nvPicPr>
          <p:cNvPr id="4" name="Immagine 3" descr="Ricerca operativa percorso minimo 01.gif">
            <a:hlinkClick r:id="rId2"/>
          </p:cNvPr>
          <p:cNvPicPr/>
          <p:nvPr/>
        </p:nvPicPr>
        <p:blipFill>
          <a:blip r:embed="rId3" cstate="print"/>
          <a:srcRect/>
          <a:stretch>
            <a:fillRect/>
          </a:stretch>
        </p:blipFill>
        <p:spPr bwMode="auto">
          <a:xfrm>
            <a:off x="3779912" y="1772816"/>
            <a:ext cx="5040560" cy="302433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251520" y="1484784"/>
            <a:ext cx="3672408" cy="4536504"/>
          </a:xfrm>
        </p:spPr>
        <p:txBody>
          <a:bodyPr>
            <a:normAutofit fontScale="55000" lnSpcReduction="20000"/>
          </a:bodyPr>
          <a:lstStyle/>
          <a:p>
            <a:r>
              <a:rPr lang="it-IT" dirty="0" smtClean="0"/>
              <a:t>Dobbiamo ora assegnare ad ogni nodo un valore, che chiameremo “potenziale”, seguendo alcune regole:</a:t>
            </a:r>
          </a:p>
          <a:p>
            <a:pPr lvl="0"/>
            <a:r>
              <a:rPr lang="it-IT" dirty="0" smtClean="0"/>
              <a:t>Ogni nodo ha, all'inizio potenziale (che indichiamo con “</a:t>
            </a:r>
            <a:r>
              <a:rPr lang="it-IT" dirty="0" err="1" smtClean="0"/>
              <a:t>inf</a:t>
            </a:r>
            <a:r>
              <a:rPr lang="it-IT" dirty="0" smtClean="0"/>
              <a:t>”);</a:t>
            </a:r>
          </a:p>
          <a:p>
            <a:pPr lvl="0"/>
            <a:r>
              <a:rPr lang="it-IT" dirty="0" smtClean="0"/>
              <a:t>Il nodo di partenza (in questo caso “casa”) ha potenziale 0 (ovvero dista zero da se stesso);</a:t>
            </a:r>
          </a:p>
          <a:p>
            <a:pPr lvl="0"/>
            <a:r>
              <a:rPr lang="it-IT" dirty="0" smtClean="0"/>
              <a:t>Ogni volta si sceglie il nodo con potenziale minore e lo si rende definitivo (colorando il potenziale di rosso) e si aggiornano i nodi adiacenti;</a:t>
            </a:r>
          </a:p>
          <a:p>
            <a:pPr lvl="0"/>
            <a:r>
              <a:rPr lang="it-IT" dirty="0" smtClean="0"/>
              <a:t>Il potenziale di un nodo è dato dalla somma del potenziale del nodo precedente + il costo del collegamento;</a:t>
            </a:r>
          </a:p>
          <a:p>
            <a:pPr lvl="0"/>
            <a:r>
              <a:rPr lang="it-IT" dirty="0" smtClean="0"/>
              <a:t>Non si aggiornano i potenziali dei nodi resi definitivi;</a:t>
            </a:r>
          </a:p>
          <a:p>
            <a:pPr lvl="0"/>
            <a:r>
              <a:rPr lang="it-IT" dirty="0" smtClean="0"/>
              <a:t>I potenziali definitivi indicano la distanza di quel nodo da quello di partenza;</a:t>
            </a:r>
          </a:p>
          <a:p>
            <a:pPr lvl="0"/>
            <a:r>
              <a:rPr lang="it-IT" dirty="0" smtClean="0"/>
              <a:t>Quando si aggiorna il potenziale di un nodo si lascia quello minore (essendo un problema di percorso minimo).</a:t>
            </a:r>
          </a:p>
          <a:p>
            <a:r>
              <a:rPr lang="it-IT" dirty="0" smtClean="0"/>
              <a:t>Vediamo in pratica come si risolve questo esercizio. Questa è la rete in cui sono indicati anche i potenziali:</a:t>
            </a:r>
          </a:p>
          <a:p>
            <a:endParaRPr lang="it-IT" dirty="0"/>
          </a:p>
        </p:txBody>
      </p:sp>
      <p:pic>
        <p:nvPicPr>
          <p:cNvPr id="4" name="Immagine 3" descr="Ricerca operativa percorso minimo 02.gif">
            <a:hlinkClick r:id="rId2"/>
          </p:cNvPr>
          <p:cNvPicPr/>
          <p:nvPr/>
        </p:nvPicPr>
        <p:blipFill>
          <a:blip r:embed="rId3" cstate="print"/>
          <a:srcRect/>
          <a:stretch>
            <a:fillRect/>
          </a:stretch>
        </p:blipFill>
        <p:spPr bwMode="auto">
          <a:xfrm>
            <a:off x="4067945" y="1852612"/>
            <a:ext cx="4824536" cy="3520604"/>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0" y="1412776"/>
            <a:ext cx="3694184" cy="4572000"/>
          </a:xfrm>
        </p:spPr>
        <p:txBody>
          <a:bodyPr>
            <a:normAutofit fontScale="85000" lnSpcReduction="20000"/>
          </a:bodyPr>
          <a:lstStyle/>
          <a:p>
            <a:r>
              <a:rPr lang="it-IT" dirty="0" smtClean="0"/>
              <a:t>Seguendo le regole appena fissate consideriamo il nodo con potenziale minore (“casa”) e lo rendiamo definitivo (colorandolo di rosso) ed aggiorniamo tutti i nodi adiacenti sommando l'attuale valore del potenziale (ovvero zero) al costo del percorso. Aggiorniamo i potenziali perché avevamo, nel caso di A, potenziale infinito mentre ora abbiamo potenziale 2. Ricordando che il potenziale minore è sempre preferibile. Vediamo come si è aggiornata la rete:</a:t>
            </a:r>
          </a:p>
          <a:p>
            <a:endParaRPr lang="it-IT" dirty="0"/>
          </a:p>
        </p:txBody>
      </p:sp>
      <p:pic>
        <p:nvPicPr>
          <p:cNvPr id="4" name="Immagine 3" descr="Ricerca operativa percorso minimo 03.gif">
            <a:hlinkClick r:id="rId2"/>
          </p:cNvPr>
          <p:cNvPicPr/>
          <p:nvPr/>
        </p:nvPicPr>
        <p:blipFill>
          <a:blip r:embed="rId3" cstate="print"/>
          <a:srcRect/>
          <a:stretch>
            <a:fillRect/>
          </a:stretch>
        </p:blipFill>
        <p:spPr bwMode="auto">
          <a:xfrm>
            <a:off x="3851920" y="1844824"/>
            <a:ext cx="5090517" cy="3232571"/>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301752" y="1527048"/>
            <a:ext cx="8503920" cy="1613920"/>
          </a:xfrm>
        </p:spPr>
        <p:txBody>
          <a:bodyPr>
            <a:normAutofit fontScale="92500" lnSpcReduction="10000"/>
          </a:bodyPr>
          <a:lstStyle/>
          <a:p>
            <a:r>
              <a:rPr lang="it-IT" dirty="0" smtClean="0"/>
              <a:t>Bisogna ora considerare il nodo non definitivo (ovvero quelli scritti in nero) con potenziale minore (il nodo A). Lo si rende definitivo e si aggiornano i potenziali dei nodi adiacenti B e C. Indichiamo con una freccia da dove proviene il potenziale dei nodi resi definitivi.</a:t>
            </a:r>
          </a:p>
          <a:p>
            <a:endParaRPr lang="it-IT" dirty="0"/>
          </a:p>
        </p:txBody>
      </p:sp>
      <p:pic>
        <p:nvPicPr>
          <p:cNvPr id="4" name="Immagine 3" descr="Ricerca operativa percorso minimo 04.gif">
            <a:hlinkClick r:id="rId2"/>
          </p:cNvPr>
          <p:cNvPicPr/>
          <p:nvPr/>
        </p:nvPicPr>
        <p:blipFill>
          <a:blip r:embed="rId3" cstate="print"/>
          <a:srcRect/>
          <a:stretch>
            <a:fillRect/>
          </a:stretch>
        </p:blipFill>
        <p:spPr bwMode="auto">
          <a:xfrm>
            <a:off x="1187624" y="3140968"/>
            <a:ext cx="6724650" cy="31527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 VARIABILI</a:t>
            </a:r>
            <a:endParaRPr lang="it-IT" dirty="0"/>
          </a:p>
        </p:txBody>
      </p:sp>
      <p:sp>
        <p:nvSpPr>
          <p:cNvPr id="3" name="Segnaposto contenuto 2"/>
          <p:cNvSpPr>
            <a:spLocks noGrp="1"/>
          </p:cNvSpPr>
          <p:nvPr>
            <p:ph sz="quarter" idx="1"/>
          </p:nvPr>
        </p:nvSpPr>
        <p:spPr/>
        <p:txBody>
          <a:bodyPr/>
          <a:lstStyle/>
          <a:p>
            <a:pPr>
              <a:buNone/>
            </a:pPr>
            <a:r>
              <a:rPr lang="it-IT" dirty="0"/>
              <a:t>Se la FUNZIONE LINEARE e' a 2 VARIABILI INDIPENDENTI allora e' conveniente utilizzare il METODO GRAFICO </a:t>
            </a:r>
            <a:endParaRPr lang="it-IT" dirty="0" smtClean="0"/>
          </a:p>
          <a:p>
            <a:pPr>
              <a:buNone/>
            </a:pPr>
            <a:r>
              <a:rPr lang="it-IT" dirty="0" smtClean="0"/>
              <a:t>lo </a:t>
            </a:r>
            <a:r>
              <a:rPr lang="it-IT" dirty="0"/>
              <a:t>stesso metodo e' consigliabile quando la FUNZIONE LINEARE ha </a:t>
            </a:r>
            <a:r>
              <a:rPr lang="it-IT" dirty="0" err="1"/>
              <a:t>piu'</a:t>
            </a:r>
            <a:r>
              <a:rPr lang="it-IT" dirty="0"/>
              <a:t> di 2 VARIABILI</a:t>
            </a:r>
            <a:r>
              <a:rPr lang="it-IT" dirty="0" smtClean="0"/>
              <a:t>,</a:t>
            </a:r>
          </a:p>
          <a:p>
            <a:pPr>
              <a:buNone/>
            </a:pPr>
            <a:r>
              <a:rPr lang="it-IT" dirty="0" smtClean="0"/>
              <a:t>ma </a:t>
            </a:r>
          </a:p>
          <a:p>
            <a:pPr>
              <a:buNone/>
            </a:pPr>
            <a:r>
              <a:rPr lang="it-IT" dirty="0" smtClean="0"/>
              <a:t>si </a:t>
            </a:r>
            <a:r>
              <a:rPr lang="it-IT" dirty="0" err="1"/>
              <a:t>puo'</a:t>
            </a:r>
            <a:r>
              <a:rPr lang="it-IT" dirty="0"/>
              <a:t> ridurre a 2 VARIABILI </a:t>
            </a:r>
            <a:endParaRPr lang="it-IT" dirty="0" smtClean="0"/>
          </a:p>
          <a:p>
            <a:pPr>
              <a:buNone/>
            </a:pPr>
            <a:r>
              <a:rPr lang="it-IT" dirty="0" smtClean="0"/>
              <a:t>se </a:t>
            </a:r>
            <a:r>
              <a:rPr lang="it-IT" dirty="0"/>
              <a:t>nell'INSIEME DEI VINCOLI vi e'qualche equazione che </a:t>
            </a:r>
            <a:r>
              <a:rPr lang="it-IT" dirty="0" smtClean="0"/>
              <a:t>riduce il </a:t>
            </a:r>
            <a:r>
              <a:rPr lang="it-IT" dirty="0"/>
              <a:t>numero delle VARIABILI</a:t>
            </a:r>
            <a:r>
              <a:rPr lang="it-IT" dirty="0" smtClean="0"/>
              <a:t>. ( perché?)</a:t>
            </a:r>
            <a:endParaRPr lang="it-IT" dirty="0"/>
          </a:p>
          <a:p>
            <a:endParaRPr lang="it-IT"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a:xfrm>
            <a:off x="301752" y="1527048"/>
            <a:ext cx="8503920" cy="965848"/>
          </a:xfrm>
        </p:spPr>
        <p:txBody>
          <a:bodyPr/>
          <a:lstStyle/>
          <a:p>
            <a:r>
              <a:rPr lang="it-IT" dirty="0" smtClean="0"/>
              <a:t>Il nodo con potenziale minore ora è C. lo si rende definitivo e si aggiornano quelli adiacenti.</a:t>
            </a:r>
            <a:endParaRPr lang="it-IT" dirty="0"/>
          </a:p>
        </p:txBody>
      </p:sp>
      <p:pic>
        <p:nvPicPr>
          <p:cNvPr id="4" name="Immagine 3" descr="Ricerca operativa percorso minimo 05.gif">
            <a:hlinkClick r:id="rId2"/>
          </p:cNvPr>
          <p:cNvPicPr/>
          <p:nvPr/>
        </p:nvPicPr>
        <p:blipFill>
          <a:blip r:embed="rId3" cstate="print"/>
          <a:srcRect/>
          <a:stretch>
            <a:fillRect/>
          </a:stretch>
        </p:blipFill>
        <p:spPr bwMode="auto">
          <a:xfrm>
            <a:off x="1187624" y="2348880"/>
            <a:ext cx="6408712" cy="3008759"/>
          </a:xfrm>
          <a:prstGeom prst="rect">
            <a:avLst/>
          </a:prstGeom>
          <a:noFill/>
          <a:ln w="9525">
            <a:noFill/>
            <a:miter lim="800000"/>
            <a:headEnd/>
            <a:tailEnd/>
          </a:ln>
        </p:spPr>
      </p:pic>
      <p:sp>
        <p:nvSpPr>
          <p:cNvPr id="5" name="Rettangolo 4"/>
          <p:cNvSpPr/>
          <p:nvPr/>
        </p:nvSpPr>
        <p:spPr>
          <a:xfrm>
            <a:off x="0" y="5445224"/>
            <a:ext cx="8964488" cy="923330"/>
          </a:xfrm>
          <a:prstGeom prst="rect">
            <a:avLst/>
          </a:prstGeom>
        </p:spPr>
        <p:txBody>
          <a:bodyPr wrap="square">
            <a:spAutoFit/>
          </a:bodyPr>
          <a:lstStyle/>
          <a:p>
            <a:r>
              <a:rPr lang="it-IT" dirty="0" smtClean="0"/>
              <a:t>Va notato come il nodo D abbia ora potenziale 6 in quanto 6 è minore di 8 e quindi lo si aggiorna. Se avessimo avuto un valore maggiore di quello che già c’era lo avremmo lasciato invariato. Rendiamo definitivo il nodo D e aggiorniamo il grafico</a:t>
            </a:r>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icerca operativa percorso minimo 06.gif">
            <a:hlinkClick r:id="rId2"/>
          </p:cNvPr>
          <p:cNvPicPr>
            <a:picLocks noGrp="1"/>
          </p:cNvPicPr>
          <p:nvPr>
            <p:ph sz="quarter" idx="1"/>
          </p:nvPr>
        </p:nvPicPr>
        <p:blipFill>
          <a:blip r:embed="rId3" cstate="print"/>
          <a:srcRect/>
          <a:stretch>
            <a:fillRect/>
          </a:stretch>
        </p:blipFill>
        <p:spPr bwMode="auto">
          <a:xfrm>
            <a:off x="1191419" y="2236787"/>
            <a:ext cx="6724650" cy="315277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r>
              <a:rPr lang="it-IT" dirty="0" smtClean="0"/>
              <a:t>Il nodo con potenziale minore restante è B e lo si rende definitivo aggiornando di conseguenza il grafico:</a:t>
            </a:r>
          </a:p>
          <a:p>
            <a:endParaRPr lang="it-IT" dirty="0"/>
          </a:p>
        </p:txBody>
      </p:sp>
      <p:pic>
        <p:nvPicPr>
          <p:cNvPr id="4" name="Immagine 3" descr="Ricerca operativa percorso minimo 07.gif">
            <a:hlinkClick r:id="rId2"/>
          </p:cNvPr>
          <p:cNvPicPr/>
          <p:nvPr/>
        </p:nvPicPr>
        <p:blipFill>
          <a:blip r:embed="rId3" cstate="print"/>
          <a:srcRect/>
          <a:stretch>
            <a:fillRect/>
          </a:stretch>
        </p:blipFill>
        <p:spPr bwMode="auto">
          <a:xfrm>
            <a:off x="1115616" y="2564904"/>
            <a:ext cx="6724650" cy="31527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r>
              <a:rPr lang="it-IT" dirty="0" smtClean="0"/>
              <a:t>Resta da considerare il nodo E ed aggiornare “ufficio”.</a:t>
            </a:r>
          </a:p>
          <a:p>
            <a:endParaRPr lang="it-IT" dirty="0"/>
          </a:p>
        </p:txBody>
      </p:sp>
      <p:pic>
        <p:nvPicPr>
          <p:cNvPr id="4" name="Immagine 3" descr="Ricerca operativa percorso minimo 08.gif">
            <a:hlinkClick r:id="rId2"/>
          </p:cNvPr>
          <p:cNvPicPr/>
          <p:nvPr/>
        </p:nvPicPr>
        <p:blipFill>
          <a:blip r:embed="rId3" cstate="print"/>
          <a:srcRect/>
          <a:stretch>
            <a:fillRect/>
          </a:stretch>
        </p:blipFill>
        <p:spPr bwMode="auto">
          <a:xfrm>
            <a:off x="1115616" y="2564904"/>
            <a:ext cx="6724650" cy="31527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r>
              <a:rPr lang="it-IT" dirty="0" smtClean="0"/>
              <a:t>Seguendo all'indietro le frecce si ottiene il percorso minimo da casa ad ufficio che misura (come indicato dal potenziale) “10”.</a:t>
            </a:r>
          </a:p>
          <a:p>
            <a:endParaRPr lang="it-IT" dirty="0"/>
          </a:p>
        </p:txBody>
      </p:sp>
      <p:pic>
        <p:nvPicPr>
          <p:cNvPr id="4" name="Immagine 3" descr="Ricerca operativa percorso minimo 09.gif">
            <a:hlinkClick r:id="rId2"/>
          </p:cNvPr>
          <p:cNvPicPr/>
          <p:nvPr/>
        </p:nvPicPr>
        <p:blipFill>
          <a:blip r:embed="rId3" cstate="print"/>
          <a:srcRect/>
          <a:stretch>
            <a:fillRect/>
          </a:stretch>
        </p:blipFill>
        <p:spPr bwMode="auto">
          <a:xfrm>
            <a:off x="1115616" y="2924944"/>
            <a:ext cx="6724650" cy="315277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sz="quarter" idx="1"/>
          </p:nvPr>
        </p:nvSpPr>
        <p:spPr/>
        <p:txBody>
          <a:bodyPr/>
          <a:lstStyle/>
          <a:p>
            <a:pPr lvl="0">
              <a:buNone/>
            </a:pPr>
            <a:r>
              <a:rPr lang="it-IT" sz="3600" dirty="0" smtClean="0">
                <a:latin typeface="Calibri" pitchFamily="34" charset="0"/>
                <a:ea typeface="Times New Roman" pitchFamily="18" charset="0"/>
                <a:cs typeface="Times New Roman" pitchFamily="18" charset="0"/>
              </a:rPr>
              <a:t>Bisogna notare come questo algoritmo ci dia non solo la distanza minima tra il punto di partenza e quello di arrivo ma la distanza minima di tutti i nodi da quello di partenza</a:t>
            </a:r>
            <a:endParaRPr lang="it-IT" sz="3600" dirty="0" smtClean="0">
              <a:latin typeface="Arial" pitchFamily="34" charset="0"/>
            </a:endParaRPr>
          </a:p>
          <a:p>
            <a:endParaRPr lang="it-IT"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r>
              <a:rPr lang="it-IT" dirty="0" smtClean="0"/>
              <a:t>Si vedano qui di seguito i passi successivi dell' applicazione dell' algoritmo di </a:t>
            </a:r>
            <a:r>
              <a:rPr lang="it-IT" dirty="0" err="1" smtClean="0"/>
              <a:t>Dijkstra</a:t>
            </a:r>
            <a:r>
              <a:rPr lang="it-IT" dirty="0" smtClean="0"/>
              <a:t>:</a:t>
            </a:r>
            <a:endParaRPr lang="it-IT" dirty="0"/>
          </a:p>
        </p:txBody>
      </p:sp>
      <p:pic>
        <p:nvPicPr>
          <p:cNvPr id="4" name="Immagine 3" descr="dijkstrax.gif"/>
          <p:cNvPicPr>
            <a:picLocks noChangeAspect="1"/>
          </p:cNvPicPr>
          <p:nvPr/>
        </p:nvPicPr>
        <p:blipFill>
          <a:blip r:embed="rId3" cstate="print"/>
          <a:stretch>
            <a:fillRect/>
          </a:stretch>
        </p:blipFill>
        <p:spPr>
          <a:xfrm>
            <a:off x="2051720" y="2420888"/>
            <a:ext cx="4176464" cy="370085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ALGORITMO </a:t>
            </a:r>
            <a:r>
              <a:rPr lang="it-IT" dirty="0" err="1" smtClean="0"/>
              <a:t>DI</a:t>
            </a:r>
            <a:r>
              <a:rPr lang="it-IT" dirty="0" smtClean="0"/>
              <a:t> FLOYD - WARSHALL :</a:t>
            </a:r>
            <a:endParaRPr lang="it-IT" dirty="0"/>
          </a:p>
        </p:txBody>
      </p:sp>
      <p:sp>
        <p:nvSpPr>
          <p:cNvPr id="3" name="Segnaposto contenuto 2"/>
          <p:cNvSpPr>
            <a:spLocks noGrp="1"/>
          </p:cNvSpPr>
          <p:nvPr>
            <p:ph sz="quarter" idx="1"/>
          </p:nvPr>
        </p:nvSpPr>
        <p:spPr/>
        <p:txBody>
          <a:bodyPr>
            <a:normAutofit/>
          </a:bodyPr>
          <a:lstStyle/>
          <a:p>
            <a:r>
              <a:rPr lang="it-IT" dirty="0" smtClean="0"/>
              <a:t>Nel caso in cui esistano archi di peso negativo, l'algoritmo di </a:t>
            </a:r>
            <a:r>
              <a:rPr lang="it-IT" dirty="0" err="1" smtClean="0"/>
              <a:t>Dijkstra</a:t>
            </a:r>
            <a:r>
              <a:rPr lang="it-IT" dirty="0" smtClean="0"/>
              <a:t> può fornire una soluzione non ottimale.</a:t>
            </a:r>
            <a:br>
              <a:rPr lang="it-IT" dirty="0" smtClean="0"/>
            </a:br>
            <a:r>
              <a:rPr lang="it-IT" dirty="0" smtClean="0"/>
              <a:t>In tali casi si può tuttavia ricorrere all'algoritmo di Floyd - </a:t>
            </a:r>
            <a:r>
              <a:rPr lang="it-IT" dirty="0" err="1" smtClean="0"/>
              <a:t>Warshall</a:t>
            </a:r>
            <a:r>
              <a:rPr lang="it-IT" dirty="0" smtClean="0"/>
              <a:t>, che determina i cammini minimi tra tutte le coppie di nodi del grafo G.</a:t>
            </a:r>
            <a:br>
              <a:rPr lang="it-IT" dirty="0" smtClean="0"/>
            </a:br>
            <a:r>
              <a:rPr lang="it-IT" dirty="0" smtClean="0"/>
              <a:t>L'algoritmo è corretto sotto l'ipotesi che il grafo G non contenga circuiti a costo totale negativo.</a:t>
            </a:r>
            <a:br>
              <a:rPr lang="it-IT" dirty="0" smtClean="0"/>
            </a:br>
            <a:r>
              <a:rPr lang="it-IT" dirty="0" smtClean="0"/>
              <a:t>L'algoritmo di Floyd - </a:t>
            </a:r>
            <a:r>
              <a:rPr lang="it-IT" dirty="0" err="1" smtClean="0"/>
              <a:t>Warshall</a:t>
            </a:r>
            <a:r>
              <a:rPr lang="it-IT" dirty="0" smtClean="0"/>
              <a:t> si basa sull'applicazione ripetuta dell'operazione di triangolazione.</a:t>
            </a:r>
            <a:br>
              <a:rPr lang="it-IT" dirty="0" smtClean="0"/>
            </a:br>
            <a:r>
              <a:rPr lang="it-IT" dirty="0" smtClean="0"/>
              <a:t/>
            </a:r>
            <a:br>
              <a:rPr lang="it-IT" dirty="0" smtClean="0"/>
            </a:br>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r>
              <a:rPr lang="it-IT" dirty="0" smtClean="0"/>
              <a:t>Viene utilizzata una matrice D di dimensioni n x n, il cui generico elemento </a:t>
            </a:r>
            <a:r>
              <a:rPr lang="it-IT" dirty="0" err="1" smtClean="0"/>
              <a:t>dij</a:t>
            </a:r>
            <a:r>
              <a:rPr lang="it-IT" dirty="0" smtClean="0"/>
              <a:t> è destinato a rappresentare, al termine dell'algoritmo ,il costo del cammino minimo da i a j .</a:t>
            </a:r>
            <a:br>
              <a:rPr lang="it-IT" dirty="0" smtClean="0"/>
            </a:br>
            <a:r>
              <a:rPr lang="it-IT" dirty="0" smtClean="0"/>
              <a:t>1. Si pone </a:t>
            </a:r>
            <a:r>
              <a:rPr lang="it-IT" dirty="0" err="1" smtClean="0"/>
              <a:t>d</a:t>
            </a:r>
            <a:r>
              <a:rPr lang="it-IT" baseline="-25000" dirty="0" err="1" smtClean="0"/>
              <a:t>ij</a:t>
            </a:r>
            <a:r>
              <a:rPr lang="it-IT" dirty="0" smtClean="0"/>
              <a:t> = </a:t>
            </a:r>
            <a:r>
              <a:rPr lang="it-IT" dirty="0" err="1" smtClean="0"/>
              <a:t>c</a:t>
            </a:r>
            <a:r>
              <a:rPr lang="it-IT" baseline="-25000" dirty="0" err="1" smtClean="0"/>
              <a:t>ij</a:t>
            </a:r>
            <a:r>
              <a:rPr lang="it-IT" dirty="0" smtClean="0"/>
              <a:t> se l'arco (i ,j) non appartiene ad E, altrimenti </a:t>
            </a:r>
            <a:r>
              <a:rPr lang="it-IT" dirty="0" err="1" smtClean="0"/>
              <a:t>d</a:t>
            </a:r>
            <a:r>
              <a:rPr lang="it-IT" baseline="-25000" dirty="0" err="1" smtClean="0"/>
              <a:t>ij</a:t>
            </a:r>
            <a:r>
              <a:rPr lang="it-IT" dirty="0" smtClean="0"/>
              <a:t> =+ ¥.</a:t>
            </a:r>
            <a:br>
              <a:rPr lang="it-IT" dirty="0" smtClean="0"/>
            </a:br>
            <a:r>
              <a:rPr lang="it-IT" dirty="0" smtClean="0"/>
              <a:t>2. Per k =1,2,</a:t>
            </a:r>
            <a:r>
              <a:rPr lang="it-IT" dirty="0" err="1" smtClean="0"/>
              <a:t>……n</a:t>
            </a:r>
            <a:r>
              <a:rPr lang="it-IT" dirty="0" smtClean="0"/>
              <a:t>, esegui il passo 3.</a:t>
            </a:r>
            <a:br>
              <a:rPr lang="it-IT" dirty="0" smtClean="0"/>
            </a:br>
            <a:r>
              <a:rPr lang="it-IT" dirty="0" smtClean="0"/>
              <a:t>3. Per i=1,2…..n, i ¹ k, per j=1,2,…..n, </a:t>
            </a:r>
            <a:r>
              <a:rPr lang="it-IT" dirty="0" err="1" smtClean="0"/>
              <a:t>j¹k</a:t>
            </a:r>
            <a:r>
              <a:rPr lang="it-IT" dirty="0" smtClean="0"/>
              <a:t>, si applica la formula di aggiornamento</a:t>
            </a:r>
            <a:br>
              <a:rPr lang="it-IT" dirty="0" smtClean="0"/>
            </a:br>
            <a:r>
              <a:rPr lang="it-IT" dirty="0" err="1" smtClean="0"/>
              <a:t>dij</a:t>
            </a:r>
            <a:r>
              <a:rPr lang="it-IT" dirty="0" smtClean="0"/>
              <a:t> = min{ </a:t>
            </a:r>
            <a:r>
              <a:rPr lang="it-IT" dirty="0" err="1" smtClean="0"/>
              <a:t>d</a:t>
            </a:r>
            <a:r>
              <a:rPr lang="it-IT" baseline="-25000" dirty="0" err="1" smtClean="0"/>
              <a:t>ij</a:t>
            </a:r>
            <a:r>
              <a:rPr lang="it-IT" dirty="0" smtClean="0"/>
              <a:t> , </a:t>
            </a:r>
            <a:r>
              <a:rPr lang="it-IT" dirty="0" err="1" smtClean="0"/>
              <a:t>d</a:t>
            </a:r>
            <a:r>
              <a:rPr lang="it-IT" baseline="-25000" dirty="0" err="1" smtClean="0"/>
              <a:t>ik</a:t>
            </a:r>
            <a:r>
              <a:rPr lang="it-IT" dirty="0" smtClean="0"/>
              <a:t> + </a:t>
            </a:r>
            <a:r>
              <a:rPr lang="it-IT" dirty="0" err="1" smtClean="0"/>
              <a:t>d</a:t>
            </a:r>
            <a:r>
              <a:rPr lang="it-IT" baseline="-25000" dirty="0" err="1" smtClean="0"/>
              <a:t>kj</a:t>
            </a:r>
            <a:r>
              <a:rPr lang="it-IT" dirty="0" smtClean="0"/>
              <a:t> }. Se al termine degli aggiornamenti si ha </a:t>
            </a:r>
            <a:r>
              <a:rPr lang="it-IT" dirty="0" err="1" smtClean="0"/>
              <a:t>d</a:t>
            </a:r>
            <a:r>
              <a:rPr lang="it-IT" baseline="-25000" dirty="0" err="1" smtClean="0"/>
              <a:t>ij</a:t>
            </a:r>
            <a:r>
              <a:rPr lang="it-IT" baseline="-25000" dirty="0" smtClean="0"/>
              <a:t> </a:t>
            </a:r>
            <a:r>
              <a:rPr lang="it-IT" dirty="0" smtClean="0"/>
              <a:t>&lt; 0 per qualche nodo i, l'algoritmo si arresta poiché esistono circuiti a costo totale negativo.</a:t>
            </a:r>
            <a:endParaRPr lang="it-IT"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DIFFERENZE TRA I TRE ALGORITMI</a:t>
            </a:r>
            <a:endParaRPr lang="it-IT" dirty="0"/>
          </a:p>
        </p:txBody>
      </p:sp>
      <p:sp>
        <p:nvSpPr>
          <p:cNvPr id="3" name="Segnaposto contenuto 2"/>
          <p:cNvSpPr>
            <a:spLocks noGrp="1"/>
          </p:cNvSpPr>
          <p:nvPr>
            <p:ph sz="quarter" idx="1"/>
          </p:nvPr>
        </p:nvSpPr>
        <p:spPr/>
        <p:txBody>
          <a:bodyPr/>
          <a:lstStyle/>
          <a:p>
            <a:r>
              <a:rPr lang="it-IT" dirty="0" smtClean="0"/>
              <a:t>I problemi su grafo hanno un numero finito di soluzioni e quindi si potrebbe esaminarle tutte e poi scegliere la </a:t>
            </a:r>
            <a:r>
              <a:rPr lang="it-IT" dirty="0" err="1" smtClean="0"/>
              <a:t>migliore.Ma</a:t>
            </a:r>
            <a:r>
              <a:rPr lang="it-IT" dirty="0" smtClean="0"/>
              <a:t> ciò è praticamente impossibile nella realtà:un problema di percorso ottimo su un grafo con n nodi può essere risolto in n! modi diversi, il che per n=50 vuol dire circa 10</a:t>
            </a:r>
            <a:r>
              <a:rPr lang="it-IT" baseline="30000" dirty="0" smtClean="0"/>
              <a:t>45</a:t>
            </a:r>
            <a:r>
              <a:rPr lang="it-IT" dirty="0" smtClean="0"/>
              <a:t> secoli di impiego per un calcolatore capace di esaminare un miliardo di soluzioni al secondo.</a:t>
            </a:r>
            <a:br>
              <a:rPr lang="it-IT" dirty="0" smtClean="0"/>
            </a:br>
            <a:r>
              <a:rPr lang="it-IT" dirty="0" smtClean="0"/>
              <a:t>E' quindi fondamentale valutare gli algoritmi esaminandone l' efficienza dal punto di vista del tempo di calcolo.</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PIU’ </a:t>
            </a:r>
            <a:r>
              <a:rPr lang="it-IT" dirty="0" err="1" smtClean="0"/>
              <a:t>DI</a:t>
            </a:r>
            <a:r>
              <a:rPr lang="it-IT" dirty="0" smtClean="0"/>
              <a:t> DUE VARIABILI</a:t>
            </a:r>
            <a:endParaRPr lang="it-IT" dirty="0"/>
          </a:p>
        </p:txBody>
      </p:sp>
      <p:sp>
        <p:nvSpPr>
          <p:cNvPr id="3" name="Segnaposto contenuto 2"/>
          <p:cNvSpPr>
            <a:spLocks noGrp="1"/>
          </p:cNvSpPr>
          <p:nvPr>
            <p:ph sz="quarter" idx="1"/>
          </p:nvPr>
        </p:nvSpPr>
        <p:spPr/>
        <p:txBody>
          <a:bodyPr/>
          <a:lstStyle/>
          <a:p>
            <a:r>
              <a:rPr lang="it-IT" dirty="0"/>
              <a:t>Se la FUNZIONE LINEARE e' a 3 o </a:t>
            </a:r>
            <a:r>
              <a:rPr lang="it-IT" dirty="0" err="1"/>
              <a:t>piu'</a:t>
            </a:r>
            <a:r>
              <a:rPr lang="it-IT" dirty="0"/>
              <a:t> VARIABILI INDIPENDENTI conviene usare il METODO ALGEBRICO o il METODO DEL SIMPLESSO</a:t>
            </a:r>
            <a:r>
              <a:rPr lang="it-IT" dirty="0" smtClean="0"/>
              <a:t>.</a:t>
            </a:r>
          </a:p>
          <a:p>
            <a:endParaRPr lang="it-IT" dirty="0"/>
          </a:p>
          <a:p>
            <a:r>
              <a:rPr lang="it-IT" dirty="0"/>
              <a:t> </a:t>
            </a:r>
            <a:r>
              <a:rPr lang="it-IT" dirty="0" smtClean="0"/>
              <a:t>meglio il RISOLUTORE di un FOGLIO </a:t>
            </a:r>
            <a:r>
              <a:rPr lang="it-IT" dirty="0" err="1" smtClean="0"/>
              <a:t>DI</a:t>
            </a:r>
            <a:r>
              <a:rPr lang="it-IT" dirty="0" smtClean="0"/>
              <a:t> CALCOLO</a:t>
            </a:r>
            <a:endParaRPr lang="it-IT" dirty="0"/>
          </a:p>
          <a:p>
            <a:endParaRPr lang="it-IT"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normAutofit fontScale="92500" lnSpcReduction="20000"/>
          </a:bodyPr>
          <a:lstStyle/>
          <a:p>
            <a:r>
              <a:rPr lang="it-IT" dirty="0" smtClean="0"/>
              <a:t>Un algoritmo è preferibile ad un altro se entrambi risolvono la stessa classe di problemi, ma il primo algoritmo ci riesce in un numero di passi inferiore(cioè in tempo più breve).</a:t>
            </a:r>
            <a:br>
              <a:rPr lang="it-IT" dirty="0" smtClean="0"/>
            </a:br>
            <a:r>
              <a:rPr lang="it-IT" dirty="0" smtClean="0"/>
              <a:t>Il parametro più importante per valutare le prestazioni di un algoritmo è quindi il tempo di esecuzione, misurato contando il numero di operazioni elementari che esso deve compiere nel caso peggiore, cioè in presenza di dati che lo obbligano a compiere tutti i passi che sono stati previsti.</a:t>
            </a:r>
            <a:br>
              <a:rPr lang="it-IT" dirty="0" smtClean="0"/>
            </a:br>
            <a:r>
              <a:rPr lang="it-IT" dirty="0" smtClean="0"/>
              <a:t>Per questo si parla di complessità computazionale, cioè del numero di operazioni elementari che un algoritmo deve compiere, dato in funzione delle dimensioni del problema. La complessità si esprime in ordine di grandezza o(.) : </a:t>
            </a:r>
            <a:r>
              <a:rPr lang="it-IT" dirty="0" err="1" smtClean="0"/>
              <a:t>cosi'</a:t>
            </a:r>
            <a:r>
              <a:rPr lang="it-IT" dirty="0" smtClean="0"/>
              <a:t> una complessità o(n</a:t>
            </a:r>
            <a:r>
              <a:rPr lang="it-IT" baseline="30000" dirty="0" smtClean="0"/>
              <a:t>2</a:t>
            </a:r>
            <a:r>
              <a:rPr lang="it-IT" dirty="0" smtClean="0"/>
              <a:t>) indica che l' algoritmo arriva alla soluzione finale con un numero di operazioni proporzionale al quadrato della dimensione n.</a:t>
            </a:r>
            <a:endParaRPr lang="it-IT"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normAutofit lnSpcReduction="10000"/>
          </a:bodyPr>
          <a:lstStyle/>
          <a:p>
            <a:r>
              <a:rPr lang="it-IT" dirty="0" smtClean="0"/>
              <a:t>Un algoritmo si dice efficiente se la sua complessità è polinomiale, cioè se la funzione o(.) è un polinomio nelle dimensioni del problema.</a:t>
            </a:r>
            <a:br>
              <a:rPr lang="it-IT" dirty="0" smtClean="0"/>
            </a:br>
            <a:r>
              <a:rPr lang="it-IT" dirty="0" smtClean="0"/>
              <a:t>E' dimostrabile che la complessità computazionale dell' algoritmo di </a:t>
            </a:r>
            <a:r>
              <a:rPr lang="it-IT" dirty="0" err="1" smtClean="0"/>
              <a:t>Bellman</a:t>
            </a:r>
            <a:r>
              <a:rPr lang="it-IT" dirty="0" smtClean="0"/>
              <a:t> - </a:t>
            </a:r>
            <a:r>
              <a:rPr lang="it-IT" dirty="0" err="1" smtClean="0"/>
              <a:t>Kalaba</a:t>
            </a:r>
            <a:r>
              <a:rPr lang="it-IT" dirty="0" smtClean="0"/>
              <a:t> è una complessità polinomiale = o(n</a:t>
            </a:r>
            <a:r>
              <a:rPr lang="it-IT" baseline="30000" dirty="0" smtClean="0"/>
              <a:t>3</a:t>
            </a:r>
            <a:r>
              <a:rPr lang="it-IT" dirty="0" smtClean="0"/>
              <a:t>) , quella dell' algoritmo di </a:t>
            </a:r>
            <a:r>
              <a:rPr lang="it-IT" dirty="0" err="1" smtClean="0"/>
              <a:t>Dijkstra</a:t>
            </a:r>
            <a:r>
              <a:rPr lang="it-IT" dirty="0" smtClean="0"/>
              <a:t> è una complessità polinomiale = o(n</a:t>
            </a:r>
            <a:r>
              <a:rPr lang="it-IT" baseline="30000" dirty="0" smtClean="0"/>
              <a:t>2</a:t>
            </a:r>
            <a:r>
              <a:rPr lang="it-IT" dirty="0" smtClean="0"/>
              <a:t>) e infine quella dell' algoritmo di </a:t>
            </a:r>
            <a:r>
              <a:rPr lang="it-IT" dirty="0" err="1" smtClean="0"/>
              <a:t>Floyd-Warshall</a:t>
            </a:r>
            <a:r>
              <a:rPr lang="it-IT" dirty="0" smtClean="0"/>
              <a:t> e' o(n</a:t>
            </a:r>
            <a:r>
              <a:rPr lang="it-IT" baseline="30000" dirty="0" smtClean="0"/>
              <a:t>3</a:t>
            </a:r>
            <a:r>
              <a:rPr lang="it-IT" dirty="0" smtClean="0"/>
              <a:t>).</a:t>
            </a:r>
            <a:br>
              <a:rPr lang="it-IT" dirty="0" smtClean="0"/>
            </a:br>
            <a:r>
              <a:rPr lang="it-IT" dirty="0" smtClean="0"/>
              <a:t>Nell' algoritmo di </a:t>
            </a:r>
            <a:r>
              <a:rPr lang="it-IT" dirty="0" err="1" smtClean="0"/>
              <a:t>Bellman</a:t>
            </a:r>
            <a:r>
              <a:rPr lang="it-IT" dirty="0" smtClean="0"/>
              <a:t> - </a:t>
            </a:r>
            <a:r>
              <a:rPr lang="it-IT" dirty="0" err="1" smtClean="0"/>
              <a:t>Kalaba</a:t>
            </a:r>
            <a:r>
              <a:rPr lang="it-IT" dirty="0" smtClean="0"/>
              <a:t> trovare il cammino minimo tra un nodo ed un altro è equivalente a trovare il minimo cammino fra il nodo in questione e tutti gli altri, poiché si procede parallelamente per tutti i nodi.</a:t>
            </a:r>
            <a:br>
              <a:rPr lang="it-IT" dirty="0" smtClean="0"/>
            </a:br>
            <a:r>
              <a:rPr lang="it-IT" dirty="0" smtClean="0"/>
              <a:t>Ciò non avviene per l' algoritmo di </a:t>
            </a:r>
            <a:r>
              <a:rPr lang="it-IT" dirty="0" err="1" smtClean="0"/>
              <a:t>Dijkstra</a:t>
            </a:r>
            <a:r>
              <a:rPr lang="it-IT" dirty="0" smtClean="0"/>
              <a:t>.</a:t>
            </a:r>
            <a:endParaRPr lang="it-IT"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normAutofit lnSpcReduction="10000"/>
          </a:bodyPr>
          <a:lstStyle/>
          <a:p>
            <a:r>
              <a:rPr lang="it-IT" dirty="0" smtClean="0"/>
              <a:t>E' stato dimostrato che l' algoritmo di </a:t>
            </a:r>
            <a:r>
              <a:rPr lang="it-IT" dirty="0" err="1" smtClean="0"/>
              <a:t>Dijkstra</a:t>
            </a:r>
            <a:r>
              <a:rPr lang="it-IT" dirty="0" smtClean="0"/>
              <a:t> è ottimo (cioè ottiene la soluzione ottima per il problema dei cammini minimi).</a:t>
            </a:r>
            <a:br>
              <a:rPr lang="it-IT" dirty="0" smtClean="0"/>
            </a:br>
            <a:r>
              <a:rPr lang="it-IT" dirty="0" smtClean="0"/>
              <a:t>Nonostante ciò, nell' esempio che seguirà si userà l' algoritmo di </a:t>
            </a:r>
            <a:r>
              <a:rPr lang="it-IT" dirty="0" err="1" smtClean="0"/>
              <a:t>Floyd-Warshall</a:t>
            </a:r>
            <a:r>
              <a:rPr lang="it-IT" dirty="0" smtClean="0"/>
              <a:t> in quanto questo permette di calcolare il percorso minimo da un nodo qualsiasi ad un altro nodo, mentre gli altri due algoritmi permettono di determinare il percorso minimo solo tra un nodo fisso (origine s) e gli altri nodi.</a:t>
            </a:r>
            <a:br>
              <a:rPr lang="it-IT" dirty="0" smtClean="0"/>
            </a:br>
            <a:r>
              <a:rPr lang="it-IT" dirty="0" smtClean="0"/>
              <a:t>L' uso dell'algoritmo di </a:t>
            </a:r>
            <a:r>
              <a:rPr lang="it-IT" dirty="0" err="1" smtClean="0"/>
              <a:t>Floyd-Warshall</a:t>
            </a:r>
            <a:r>
              <a:rPr lang="it-IT" dirty="0" smtClean="0"/>
              <a:t> richiederà molta più memoria per il calcolatore perché dovrà mostrare l' intera matrice dei risultati, cioè i percorsi minimi tra tutti i nodi.</a:t>
            </a:r>
            <a:endParaRPr lang="it-IT"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Campo di applicazione</a:t>
            </a:r>
            <a:endParaRPr lang="it-IT" dirty="0"/>
          </a:p>
        </p:txBody>
      </p:sp>
      <p:sp>
        <p:nvSpPr>
          <p:cNvPr id="3" name="Segnaposto contenuto 2"/>
          <p:cNvSpPr>
            <a:spLocks noGrp="1"/>
          </p:cNvSpPr>
          <p:nvPr>
            <p:ph sz="quarter" idx="1"/>
          </p:nvPr>
        </p:nvSpPr>
        <p:spPr/>
        <p:txBody>
          <a:bodyPr/>
          <a:lstStyle/>
          <a:p>
            <a:r>
              <a:rPr lang="it-IT" dirty="0" smtClean="0"/>
              <a:t>Grazie al recente sviluppo dei supporti informatici, lo studio del percorso minimo ha acquisito un' importanza rilevante.</a:t>
            </a:r>
            <a:br>
              <a:rPr lang="it-IT" dirty="0" smtClean="0"/>
            </a:br>
            <a:endParaRPr lang="it-IT" dirty="0" smtClean="0"/>
          </a:p>
          <a:p>
            <a:r>
              <a:rPr lang="it-IT" dirty="0" smtClean="0"/>
              <a:t>Il problema dei percorsi minimi si presenta nel settore dei trasporti , in quello delle comunicazioni e in molti altri campi, ad esempio nella logistica industriale per la determinazione dell' ordine in cui produrre un insieme di articoli su un impianto di lavorazione comune.</a:t>
            </a:r>
            <a:endParaRPr lang="it-IT"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smtClean="0"/>
              <a:t>Settore urbanistico</a:t>
            </a:r>
            <a:endParaRPr lang="it-IT" dirty="0"/>
          </a:p>
        </p:txBody>
      </p:sp>
      <p:sp>
        <p:nvSpPr>
          <p:cNvPr id="3" name="Segnaposto contenuto 2"/>
          <p:cNvSpPr>
            <a:spLocks noGrp="1"/>
          </p:cNvSpPr>
          <p:nvPr>
            <p:ph sz="quarter" idx="1"/>
          </p:nvPr>
        </p:nvSpPr>
        <p:spPr/>
        <p:txBody>
          <a:bodyPr/>
          <a:lstStyle/>
          <a:p>
            <a:r>
              <a:rPr lang="it-IT" dirty="0" smtClean="0"/>
              <a:t>Un problema molto diffuso è per esempio la collocazione di un dato servizio pubblico (ufficio postale, ospedale, </a:t>
            </a:r>
            <a:r>
              <a:rPr lang="it-IT" dirty="0" err="1" smtClean="0"/>
              <a:t>biblioteca……</a:t>
            </a:r>
            <a:r>
              <a:rPr lang="it-IT" dirty="0" smtClean="0"/>
              <a:t>.) all'interno di un settore urbano.</a:t>
            </a:r>
            <a:br>
              <a:rPr lang="it-IT" dirty="0" smtClean="0"/>
            </a:br>
            <a:r>
              <a:rPr lang="it-IT" dirty="0" smtClean="0"/>
              <a:t>Come è facile intuire, il problema è quello di individuare una o più aree all'interno delle quali collocare tale servizio.</a:t>
            </a:r>
            <a:br>
              <a:rPr lang="it-IT" dirty="0" smtClean="0"/>
            </a:br>
            <a:r>
              <a:rPr lang="it-IT" dirty="0" smtClean="0"/>
              <a:t>Ovviamente l'ubicazione deve soddisfare uno o più requisiti. Il più importante è il tempo minimo che l'utente generico deve impiegare per raggiungere tale servizio.</a:t>
            </a:r>
            <a:br>
              <a:rPr lang="it-IT" dirty="0" smtClean="0"/>
            </a:br>
            <a:r>
              <a:rPr lang="it-IT" dirty="0" smtClean="0"/>
              <a:t>Il problema di tempo minimo risulta essere quindi strettamente correlato con il percorso minimo. </a:t>
            </a:r>
            <a:endParaRPr lang="it-IT"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smtClean="0"/>
              <a:t>Settore trasporti</a:t>
            </a:r>
            <a:endParaRPr lang="it-IT" dirty="0"/>
          </a:p>
        </p:txBody>
      </p:sp>
      <p:sp>
        <p:nvSpPr>
          <p:cNvPr id="3" name="Segnaposto contenuto 2"/>
          <p:cNvSpPr>
            <a:spLocks noGrp="1"/>
          </p:cNvSpPr>
          <p:nvPr>
            <p:ph sz="quarter" idx="1"/>
          </p:nvPr>
        </p:nvSpPr>
        <p:spPr/>
        <p:txBody>
          <a:bodyPr/>
          <a:lstStyle/>
          <a:p>
            <a:r>
              <a:rPr lang="it-IT" dirty="0" smtClean="0"/>
              <a:t>Altro problema molto diffuso è quello di identificare il percorso dei trasporti pubblici come per esempio pullman, tram, metropolitana </a:t>
            </a:r>
            <a:r>
              <a:rPr lang="it-IT" dirty="0" err="1" smtClean="0"/>
              <a:t>ecc…</a:t>
            </a:r>
            <a:r>
              <a:rPr lang="it-IT" dirty="0" smtClean="0"/>
              <a:t/>
            </a:r>
            <a:br>
              <a:rPr lang="it-IT" dirty="0" smtClean="0"/>
            </a:br>
            <a:endParaRPr lang="it-IT" dirty="0" smtClean="0"/>
          </a:p>
          <a:p>
            <a:r>
              <a:rPr lang="it-IT" dirty="0" smtClean="0"/>
              <a:t>In questo caso nasce l'esigenza di creare una rete che minimizzi la distanza ottimizzando l'area di copertura del servizio.</a:t>
            </a:r>
            <a:br>
              <a:rPr lang="it-IT" dirty="0" smtClean="0"/>
            </a:br>
            <a:endParaRPr lang="it-IT" dirty="0" smtClean="0"/>
          </a:p>
          <a:p>
            <a:r>
              <a:rPr lang="it-IT" dirty="0" smtClean="0"/>
              <a:t>La necessità è quindi quella di collegare nella maniera più opportuna i vari punti (fermate, stazioni </a:t>
            </a:r>
            <a:r>
              <a:rPr lang="it-IT" dirty="0" err="1" smtClean="0"/>
              <a:t>ecc…</a:t>
            </a:r>
            <a:r>
              <a:rPr lang="it-IT" dirty="0" smtClean="0"/>
              <a:t>) dell'area di utenza.</a:t>
            </a:r>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normAutofit fontScale="92500" lnSpcReduction="10000"/>
          </a:bodyPr>
          <a:lstStyle/>
          <a:p>
            <a:r>
              <a:rPr lang="it-IT" dirty="0" smtClean="0"/>
              <a:t>Gli algoritmi di percorso minimo possono essere utilizzati: </a:t>
            </a:r>
            <a:br>
              <a:rPr lang="it-IT" dirty="0" smtClean="0"/>
            </a:br>
            <a:r>
              <a:rPr lang="it-IT" dirty="0" smtClean="0"/>
              <a:t>· per determinare il costo minimo (come già detto il costo può essere indifferentemente : "tempo", "distanza" o "costo materiale") tra un nodo ed un altro ed il relativo percorso;</a:t>
            </a:r>
            <a:br>
              <a:rPr lang="it-IT" dirty="0" smtClean="0"/>
            </a:br>
            <a:r>
              <a:rPr lang="it-IT" dirty="0" smtClean="0"/>
              <a:t/>
            </a:r>
            <a:br>
              <a:rPr lang="it-IT" dirty="0" smtClean="0"/>
            </a:br>
            <a:r>
              <a:rPr lang="it-IT" dirty="0" smtClean="0"/>
              <a:t>· per determinare l' intera matrice dei costi minimi tra ogni nodo e tutti gli altri,in modo da avere una visione spaziale, che mostri la relazione di ogni "zona" con le altre.</a:t>
            </a:r>
            <a:br>
              <a:rPr lang="it-IT" dirty="0" smtClean="0"/>
            </a:br>
            <a:r>
              <a:rPr lang="it-IT" dirty="0" smtClean="0"/>
              <a:t/>
            </a:r>
            <a:br>
              <a:rPr lang="it-IT" dirty="0" smtClean="0"/>
            </a:br>
            <a:r>
              <a:rPr lang="it-IT" dirty="0" smtClean="0"/>
              <a:t>Nel primo caso l' utente può essere un " navigatore" o un "viaggiatore" in generale.</a:t>
            </a:r>
            <a:br>
              <a:rPr lang="it-IT" dirty="0" smtClean="0"/>
            </a:br>
            <a:r>
              <a:rPr lang="it-IT" dirty="0" smtClean="0"/>
              <a:t>Nel secondo caso tali algoritmi vengono utilizzati per avere una visione d' insieme, ad esempio per costruire una rete elettrica o una rete di trasporti.</a:t>
            </a:r>
            <a:endParaRPr lang="it-IT"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Link e riferimenti</a:t>
            </a:r>
            <a:endParaRPr lang="it-IT" dirty="0"/>
          </a:p>
        </p:txBody>
      </p:sp>
      <p:sp>
        <p:nvSpPr>
          <p:cNvPr id="3" name="Segnaposto contenuto 2"/>
          <p:cNvSpPr>
            <a:spLocks noGrp="1"/>
          </p:cNvSpPr>
          <p:nvPr>
            <p:ph sz="quarter" idx="1"/>
          </p:nvPr>
        </p:nvSpPr>
        <p:spPr/>
        <p:txBody>
          <a:bodyPr>
            <a:normAutofit fontScale="62500" lnSpcReduction="20000"/>
          </a:bodyPr>
          <a:lstStyle/>
          <a:p>
            <a:r>
              <a:rPr lang="it-IT" dirty="0" smtClean="0"/>
              <a:t>Applicazione dell' algoritmo di </a:t>
            </a:r>
            <a:r>
              <a:rPr lang="it-IT" dirty="0" err="1" smtClean="0"/>
              <a:t>Dijkstra</a:t>
            </a:r>
            <a:r>
              <a:rPr lang="it-IT" dirty="0" smtClean="0"/>
              <a:t> di Carla </a:t>
            </a:r>
            <a:r>
              <a:rPr lang="it-IT" dirty="0" err="1" smtClean="0"/>
              <a:t>Laffra</a:t>
            </a:r>
            <a:r>
              <a:rPr lang="it-IT" dirty="0" smtClean="0"/>
              <a:t> della Pace </a:t>
            </a:r>
            <a:r>
              <a:rPr lang="it-IT" dirty="0" err="1" smtClean="0"/>
              <a:t>University</a:t>
            </a:r>
            <a:r>
              <a:rPr lang="it-IT" dirty="0" smtClean="0"/>
              <a:t>:</a:t>
            </a:r>
            <a:br>
              <a:rPr lang="it-IT" dirty="0" smtClean="0"/>
            </a:br>
            <a:r>
              <a:rPr lang="it-IT" dirty="0" smtClean="0">
                <a:hlinkClick r:id="rId3"/>
              </a:rPr>
              <a:t>http://www.dgp.toronto.edu/people/</a:t>
            </a:r>
            <a:r>
              <a:rPr lang="it-IT" dirty="0" err="1" smtClean="0">
                <a:hlinkClick r:id="rId3"/>
              </a:rPr>
              <a:t>JamesStewart</a:t>
            </a:r>
            <a:r>
              <a:rPr lang="it-IT" dirty="0" smtClean="0">
                <a:hlinkClick r:id="rId3"/>
              </a:rPr>
              <a:t>/270/9798s/</a:t>
            </a:r>
            <a:r>
              <a:rPr lang="it-IT" dirty="0" err="1" smtClean="0">
                <a:hlinkClick r:id="rId3"/>
              </a:rPr>
              <a:t>Laffra</a:t>
            </a:r>
            <a:r>
              <a:rPr lang="it-IT" dirty="0" smtClean="0">
                <a:hlinkClick r:id="rId3"/>
              </a:rPr>
              <a:t>/</a:t>
            </a:r>
            <a:r>
              <a:rPr lang="it-IT" dirty="0" err="1" smtClean="0">
                <a:hlinkClick r:id="rId3"/>
              </a:rPr>
              <a:t>DijkstraApplet.html</a:t>
            </a:r>
            <a:r>
              <a:rPr lang="it-IT" dirty="0" smtClean="0"/>
              <a:t/>
            </a:r>
            <a:br>
              <a:rPr lang="it-IT" dirty="0" smtClean="0"/>
            </a:br>
            <a:r>
              <a:rPr lang="it-IT" dirty="0" smtClean="0"/>
              <a:t/>
            </a:r>
            <a:br>
              <a:rPr lang="it-IT" dirty="0" smtClean="0"/>
            </a:br>
            <a:r>
              <a:rPr lang="it-IT" dirty="0" smtClean="0"/>
              <a:t>Spiegazione e codici in linguaggio c degli algoritmi di </a:t>
            </a:r>
            <a:r>
              <a:rPr lang="it-IT" dirty="0" err="1" smtClean="0"/>
              <a:t>Dijkstra</a:t>
            </a:r>
            <a:r>
              <a:rPr lang="it-IT" dirty="0" smtClean="0"/>
              <a:t> e Floyd da parte di Eugenio Moggi (ultima revisione 24 Maggio 1997) :</a:t>
            </a:r>
            <a:br>
              <a:rPr lang="it-IT" dirty="0" smtClean="0"/>
            </a:br>
            <a:r>
              <a:rPr lang="it-IT" dirty="0" smtClean="0">
                <a:hlinkClick r:id="rId4"/>
              </a:rPr>
              <a:t>http://www.disi.unige.it/</a:t>
            </a:r>
            <a:r>
              <a:rPr lang="it-IT" dirty="0" err="1" smtClean="0">
                <a:hlinkClick r:id="rId4"/>
              </a:rPr>
              <a:t>person</a:t>
            </a:r>
            <a:r>
              <a:rPr lang="it-IT" dirty="0" smtClean="0">
                <a:hlinkClick r:id="rId4"/>
              </a:rPr>
              <a:t>/</a:t>
            </a:r>
            <a:r>
              <a:rPr lang="it-IT" dirty="0" err="1" smtClean="0">
                <a:hlinkClick r:id="rId4"/>
              </a:rPr>
              <a:t>MoggiE</a:t>
            </a:r>
            <a:r>
              <a:rPr lang="it-IT" dirty="0" smtClean="0">
                <a:hlinkClick r:id="rId4"/>
              </a:rPr>
              <a:t>/ASD/nota7</a:t>
            </a:r>
            <a:r>
              <a:rPr lang="it-IT" dirty="0" smtClean="0"/>
              <a:t/>
            </a:r>
            <a:br>
              <a:rPr lang="it-IT" dirty="0" smtClean="0"/>
            </a:br>
            <a:r>
              <a:rPr lang="it-IT" dirty="0" smtClean="0"/>
              <a:t/>
            </a:r>
            <a:br>
              <a:rPr lang="it-IT" dirty="0" smtClean="0"/>
            </a:br>
            <a:r>
              <a:rPr lang="it-IT" dirty="0" smtClean="0"/>
              <a:t>Un codice in c++ per l'algoritmo di Floyd costruito da Chi F. </a:t>
            </a:r>
            <a:r>
              <a:rPr lang="it-IT" dirty="0" err="1" smtClean="0"/>
              <a:t>Chen</a:t>
            </a:r>
            <a:r>
              <a:rPr lang="it-IT" dirty="0" smtClean="0"/>
              <a:t> il 28/01/</a:t>
            </a:r>
            <a:r>
              <a:rPr lang="it-IT" dirty="0" err="1" smtClean="0"/>
              <a:t>01</a:t>
            </a:r>
            <a:r>
              <a:rPr lang="it-IT" dirty="0" smtClean="0"/>
              <a:t>(basato sull'algoritmo tratto dal testo di Thomas H. </a:t>
            </a:r>
            <a:r>
              <a:rPr lang="it-IT" dirty="0" err="1" smtClean="0"/>
              <a:t>Cormen</a:t>
            </a:r>
            <a:r>
              <a:rPr lang="it-IT" dirty="0" smtClean="0"/>
              <a:t>, Charles </a:t>
            </a:r>
            <a:r>
              <a:rPr lang="it-IT" dirty="0" err="1" smtClean="0"/>
              <a:t>E.Leiserson</a:t>
            </a:r>
            <a:r>
              <a:rPr lang="it-IT" dirty="0" smtClean="0"/>
              <a:t> e Ronald </a:t>
            </a:r>
            <a:r>
              <a:rPr lang="it-IT" dirty="0" err="1" smtClean="0"/>
              <a:t>L.Rivest</a:t>
            </a:r>
            <a:r>
              <a:rPr lang="it-IT" dirty="0" smtClean="0"/>
              <a:t>, "</a:t>
            </a:r>
            <a:r>
              <a:rPr lang="it-IT" dirty="0" err="1" smtClean="0"/>
              <a:t>Introduction</a:t>
            </a:r>
            <a:r>
              <a:rPr lang="it-IT" dirty="0" smtClean="0"/>
              <a:t> </a:t>
            </a:r>
            <a:r>
              <a:rPr lang="it-IT" dirty="0" err="1" smtClean="0"/>
              <a:t>to</a:t>
            </a:r>
            <a:r>
              <a:rPr lang="it-IT" dirty="0" smtClean="0"/>
              <a:t> </a:t>
            </a:r>
            <a:r>
              <a:rPr lang="it-IT" dirty="0" err="1" smtClean="0"/>
              <a:t>Alghorithms</a:t>
            </a:r>
            <a:r>
              <a:rPr lang="it-IT" dirty="0" smtClean="0"/>
              <a:t>",MIT &amp; </a:t>
            </a:r>
            <a:r>
              <a:rPr lang="it-IT" dirty="0" err="1" smtClean="0"/>
              <a:t>Mcgraw-Hill</a:t>
            </a:r>
            <a:r>
              <a:rPr lang="it-IT" dirty="0" smtClean="0"/>
              <a:t>):</a:t>
            </a:r>
            <a:br>
              <a:rPr lang="it-IT" dirty="0" smtClean="0"/>
            </a:br>
            <a:r>
              <a:rPr lang="it-IT" dirty="0" smtClean="0">
                <a:hlinkClick r:id="rId5"/>
              </a:rPr>
              <a:t>http://www.u.arizona.edu/</a:t>
            </a:r>
            <a:r>
              <a:rPr lang="it-IT" dirty="0" err="1" smtClean="0">
                <a:hlinkClick r:id="rId5"/>
              </a:rPr>
              <a:t>~chifu</a:t>
            </a:r>
            <a:r>
              <a:rPr lang="it-IT" dirty="0" smtClean="0">
                <a:hlinkClick r:id="rId5"/>
              </a:rPr>
              <a:t>/</a:t>
            </a:r>
            <a:r>
              <a:rPr lang="it-IT" dirty="0" err="1" smtClean="0">
                <a:hlinkClick r:id="rId5"/>
              </a:rPr>
              <a:t>floyd-warshall.html</a:t>
            </a:r>
            <a:r>
              <a:rPr lang="it-IT" dirty="0" smtClean="0"/>
              <a:t/>
            </a:r>
            <a:br>
              <a:rPr lang="it-IT" dirty="0" smtClean="0"/>
            </a:br>
            <a:r>
              <a:rPr lang="it-IT" dirty="0" smtClean="0"/>
              <a:t/>
            </a:r>
            <a:br>
              <a:rPr lang="it-IT" dirty="0" smtClean="0"/>
            </a:br>
            <a:r>
              <a:rPr lang="it-IT" dirty="0" smtClean="0"/>
              <a:t>Applicazione dell'algoritmo di Floyd eseguita da uno studente informatico ( possibilità di vedere come la matrice "cambi" mentre procede l'algoritmo):</a:t>
            </a:r>
            <a:br>
              <a:rPr lang="it-IT" dirty="0" smtClean="0"/>
            </a:br>
            <a:r>
              <a:rPr lang="it-IT" dirty="0" smtClean="0">
                <a:hlinkClick r:id="rId6"/>
              </a:rPr>
              <a:t>http://www.bice.it/Informatica/Algoritmi/Floyd/</a:t>
            </a:r>
            <a:r>
              <a:rPr lang="it-IT" dirty="0" err="1" smtClean="0">
                <a:hlinkClick r:id="rId6"/>
              </a:rPr>
              <a:t>Floyd.html</a:t>
            </a:r>
            <a:r>
              <a:rPr lang="it-IT" dirty="0" smtClean="0"/>
              <a:t/>
            </a:r>
            <a:br>
              <a:rPr lang="it-IT" dirty="0" smtClean="0"/>
            </a:br>
            <a:r>
              <a:rPr lang="it-IT" dirty="0" smtClean="0"/>
              <a:t/>
            </a:r>
            <a:br>
              <a:rPr lang="it-IT" dirty="0" smtClean="0"/>
            </a:br>
            <a:r>
              <a:rPr lang="it-IT" dirty="0" smtClean="0"/>
              <a:t>Calcolo di distanze minime tra città:</a:t>
            </a:r>
            <a:br>
              <a:rPr lang="it-IT" dirty="0" smtClean="0"/>
            </a:br>
            <a:r>
              <a:rPr lang="it-IT" dirty="0" smtClean="0">
                <a:hlinkClick r:id="rId7"/>
              </a:rPr>
              <a:t>http://www.kwmappe.kataweb.it/</a:t>
            </a:r>
            <a:r>
              <a:rPr lang="it-IT" dirty="0" err="1" smtClean="0">
                <a:hlinkClick r:id="rId7"/>
              </a:rPr>
              <a:t>itinerari.htm</a:t>
            </a:r>
            <a:r>
              <a:rPr lang="it-IT" dirty="0" smtClean="0"/>
              <a:t/>
            </a:r>
            <a:br>
              <a:rPr lang="it-IT" dirty="0" smtClean="0"/>
            </a:br>
            <a:r>
              <a:rPr lang="it-IT" dirty="0" smtClean="0"/>
              <a:t/>
            </a:r>
            <a:br>
              <a:rPr lang="it-IT" dirty="0" smtClean="0"/>
            </a:br>
            <a:r>
              <a:rPr lang="it-IT" dirty="0" smtClean="0">
                <a:hlinkClick r:id="rId8"/>
              </a:rPr>
              <a:t>http://www.viamichelin.com/</a:t>
            </a:r>
            <a:r>
              <a:rPr lang="it-IT" dirty="0" err="1" smtClean="0">
                <a:hlinkClick r:id="rId8"/>
              </a:rPr>
              <a:t>viamichelin</a:t>
            </a:r>
            <a:r>
              <a:rPr lang="it-IT" dirty="0" smtClean="0">
                <a:hlinkClick r:id="rId8"/>
              </a:rPr>
              <a:t>/</a:t>
            </a:r>
            <a:r>
              <a:rPr lang="it-IT" dirty="0" err="1" smtClean="0">
                <a:hlinkClick r:id="rId8"/>
              </a:rPr>
              <a:t>ita</a:t>
            </a:r>
            <a:r>
              <a:rPr lang="it-IT" dirty="0" smtClean="0">
                <a:hlinkClick r:id="rId8"/>
              </a:rPr>
              <a:t>/</a:t>
            </a:r>
            <a:r>
              <a:rPr lang="it-IT" dirty="0" err="1" smtClean="0">
                <a:hlinkClick r:id="rId8"/>
              </a:rPr>
              <a:t>dyn</a:t>
            </a:r>
            <a:r>
              <a:rPr lang="it-IT" dirty="0" smtClean="0">
                <a:hlinkClick r:id="rId8"/>
              </a:rPr>
              <a:t>/controller/</a:t>
            </a:r>
            <a:r>
              <a:rPr lang="it-IT" dirty="0" err="1" smtClean="0">
                <a:hlinkClick r:id="rId8"/>
              </a:rPr>
              <a:t>mapHomePage</a:t>
            </a:r>
            <a:r>
              <a:rPr lang="it-IT" smtClean="0"/>
              <a:t/>
            </a:r>
            <a:br>
              <a:rPr lang="it-IT" smtClean="0"/>
            </a:br>
            <a:r>
              <a:rPr lang="it-IT" smtClean="0"/>
              <a:t/>
            </a:r>
            <a:br>
              <a:rPr lang="it-IT" smtClean="0"/>
            </a:br>
            <a:r>
              <a:rPr lang="it-IT" smtClean="0">
                <a:hlinkClick r:id="rId9"/>
              </a:rPr>
              <a:t>http://mappe.virgilio.it/mappe/index.html</a:t>
            </a: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FUNZIONI </a:t>
            </a:r>
            <a:r>
              <a:rPr lang="it-IT" dirty="0" err="1" smtClean="0"/>
              <a:t>DI</a:t>
            </a:r>
            <a:r>
              <a:rPr lang="it-IT" dirty="0" smtClean="0"/>
              <a:t> DUE VARIABILI</a:t>
            </a:r>
            <a:endParaRPr lang="it-IT"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3203848" y="1412776"/>
            <a:ext cx="2736304" cy="3240360"/>
          </a:xfrm>
          <a:prstGeom prst="rect">
            <a:avLst/>
          </a:prstGeom>
          <a:ln>
            <a:noFill/>
          </a:ln>
          <a:effectLst>
            <a:softEdge rad="112500"/>
          </a:effectLst>
        </p:spPr>
      </p:pic>
      <p:pic>
        <p:nvPicPr>
          <p:cNvPr id="1028" name="Picture 4"/>
          <p:cNvPicPr>
            <a:picLocks noChangeAspect="1" noChangeArrowheads="1"/>
          </p:cNvPicPr>
          <p:nvPr/>
        </p:nvPicPr>
        <p:blipFill>
          <a:blip r:embed="rId3" cstate="print">
            <a:duotone>
              <a:prstClr val="black"/>
              <a:schemeClr val="tx2">
                <a:tint val="45000"/>
                <a:satMod val="400000"/>
              </a:schemeClr>
            </a:duotone>
          </a:blip>
          <a:srcRect t="5562" r="6061" b="3595"/>
          <a:stretch>
            <a:fillRect/>
          </a:stretch>
        </p:blipFill>
        <p:spPr bwMode="auto">
          <a:xfrm>
            <a:off x="204973" y="1340768"/>
            <a:ext cx="3142891" cy="3312368"/>
          </a:xfrm>
          <a:prstGeom prst="rect">
            <a:avLst/>
          </a:prstGeom>
          <a:ln>
            <a:noFill/>
          </a:ln>
          <a:effectLst>
            <a:softEdge rad="112500"/>
          </a:effectLst>
        </p:spPr>
      </p:pic>
      <p:pic>
        <p:nvPicPr>
          <p:cNvPr id="1029" name="Picture 5"/>
          <p:cNvPicPr>
            <a:picLocks noChangeAspect="1" noChangeArrowheads="1"/>
          </p:cNvPicPr>
          <p:nvPr/>
        </p:nvPicPr>
        <p:blipFill>
          <a:blip r:embed="rId4" cstate="print"/>
          <a:srcRect l="11364" t="-5031" r="6818"/>
          <a:stretch>
            <a:fillRect/>
          </a:stretch>
        </p:blipFill>
        <p:spPr bwMode="auto">
          <a:xfrm>
            <a:off x="5940152" y="1268760"/>
            <a:ext cx="3024336" cy="3384376"/>
          </a:xfrm>
          <a:prstGeom prst="rect">
            <a:avLst/>
          </a:prstGeom>
          <a:ln>
            <a:noFill/>
          </a:ln>
          <a:effectLst>
            <a:softEdge rad="112500"/>
          </a:effectLst>
        </p:spPr>
      </p:pic>
      <p:sp>
        <p:nvSpPr>
          <p:cNvPr id="9" name="CasellaDiTesto 8"/>
          <p:cNvSpPr txBox="1"/>
          <p:nvPr/>
        </p:nvSpPr>
        <p:spPr>
          <a:xfrm>
            <a:off x="827584" y="5301208"/>
            <a:ext cx="7848872" cy="923330"/>
          </a:xfrm>
          <a:prstGeom prst="rect">
            <a:avLst/>
          </a:prstGeom>
          <a:noFill/>
        </p:spPr>
        <p:txBody>
          <a:bodyPr wrap="square" rtlCol="0">
            <a:spAutoFit/>
          </a:bodyPr>
          <a:lstStyle/>
          <a:p>
            <a:r>
              <a:rPr lang="it-IT" dirty="0" smtClean="0"/>
              <a:t>Se la funzione </a:t>
            </a:r>
            <a:r>
              <a:rPr lang="it-IT" i="1" dirty="0" err="1" smtClean="0"/>
              <a:t>z=f</a:t>
            </a:r>
            <a:r>
              <a:rPr lang="it-IT" i="1" dirty="0" smtClean="0"/>
              <a:t>(x;y) </a:t>
            </a:r>
            <a:r>
              <a:rPr lang="it-IT" dirty="0" smtClean="0"/>
              <a:t>è rappresentata da un’equazione lineare nelle tre variabili </a:t>
            </a:r>
            <a:r>
              <a:rPr lang="it-IT" i="1" dirty="0" smtClean="0"/>
              <a:t>x, y, z </a:t>
            </a:r>
            <a:r>
              <a:rPr lang="it-IT" dirty="0" smtClean="0"/>
              <a:t>con </a:t>
            </a:r>
            <a:r>
              <a:rPr lang="it-IT" i="1" dirty="0" smtClean="0"/>
              <a:t>z=ax+by+c</a:t>
            </a:r>
            <a:r>
              <a:rPr lang="it-IT" dirty="0" smtClean="0"/>
              <a:t> allora la sua rappresentazione grafica è un piano. </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TRACCIA DEL GRAFICO </a:t>
            </a:r>
            <a:endParaRPr lang="it-IT" dirty="0"/>
          </a:p>
        </p:txBody>
      </p:sp>
      <p:pic>
        <p:nvPicPr>
          <p:cNvPr id="3074" name="Picture 2"/>
          <p:cNvPicPr>
            <a:picLocks noGrp="1" noChangeAspect="1" noChangeArrowheads="1"/>
          </p:cNvPicPr>
          <p:nvPr>
            <p:ph sz="quarter" idx="1"/>
          </p:nvPr>
        </p:nvPicPr>
        <p:blipFill>
          <a:blip r:embed="rId2" cstate="print"/>
          <a:srcRect l="22555" t="33149" r="26981" b="32524"/>
          <a:stretch>
            <a:fillRect/>
          </a:stretch>
        </p:blipFill>
        <p:spPr bwMode="auto">
          <a:xfrm>
            <a:off x="1331640" y="1419322"/>
            <a:ext cx="6552728" cy="3305822"/>
          </a:xfrm>
          <a:prstGeom prst="rect">
            <a:avLst/>
          </a:prstGeom>
          <a:noFill/>
          <a:ln w="9525">
            <a:noFill/>
            <a:miter lim="800000"/>
            <a:headEnd/>
            <a:tailEnd/>
          </a:ln>
        </p:spPr>
      </p:pic>
      <p:cxnSp>
        <p:nvCxnSpPr>
          <p:cNvPr id="6" name="Connettore 2 5"/>
          <p:cNvCxnSpPr/>
          <p:nvPr/>
        </p:nvCxnSpPr>
        <p:spPr>
          <a:xfrm flipV="1">
            <a:off x="3491880" y="3645024"/>
            <a:ext cx="9361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539552" y="4653136"/>
            <a:ext cx="8280920" cy="1754326"/>
          </a:xfrm>
          <a:prstGeom prst="rect">
            <a:avLst/>
          </a:prstGeom>
          <a:noFill/>
        </p:spPr>
        <p:txBody>
          <a:bodyPr wrap="square" rtlCol="0">
            <a:spAutoFit/>
          </a:bodyPr>
          <a:lstStyle/>
          <a:p>
            <a:r>
              <a:rPr lang="it-IT" dirty="0" smtClean="0"/>
              <a:t>Ricordiamo che l’intersezione di un grafico con i piani coordinati rappresenta la traccia del grafico rispetto a tali piani. Un modo semplice per ottenere la traccia è quello di porre uguale a  zero il valore della variabile non appartenente al piano dato . Ad esempio ponendo </a:t>
            </a:r>
            <a:r>
              <a:rPr lang="it-IT" i="1" dirty="0" smtClean="0"/>
              <a:t>z=0</a:t>
            </a:r>
            <a:r>
              <a:rPr lang="it-IT" dirty="0" smtClean="0"/>
              <a:t> nell’equazione  </a:t>
            </a:r>
            <a:r>
              <a:rPr lang="it-IT" i="1" dirty="0" smtClean="0"/>
              <a:t>2x+3y+4z=5 </a:t>
            </a:r>
            <a:r>
              <a:rPr lang="it-IT" dirty="0" smtClean="0"/>
              <a:t>si ottiene </a:t>
            </a:r>
            <a:r>
              <a:rPr lang="it-IT" i="1" dirty="0" smtClean="0"/>
              <a:t>2x+3y=5</a:t>
            </a:r>
            <a:r>
              <a:rPr lang="it-IT" dirty="0" smtClean="0"/>
              <a:t> che rappresenta la retta traccia del piano dato rispetto al piano considerato</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861</TotalTime>
  <Words>3225</Words>
  <Application>Microsoft Office PowerPoint</Application>
  <PresentationFormat>Presentazione su schermo (4:3)</PresentationFormat>
  <Paragraphs>297</Paragraphs>
  <Slides>77</Slides>
  <Notes>39</Notes>
  <HiddenSlides>0</HiddenSlides>
  <MMClips>0</MMClips>
  <ScaleCrop>false</ScaleCrop>
  <HeadingPairs>
    <vt:vector size="4" baseType="variant">
      <vt:variant>
        <vt:lpstr>Tema</vt:lpstr>
      </vt:variant>
      <vt:variant>
        <vt:i4>1</vt:i4>
      </vt:variant>
      <vt:variant>
        <vt:lpstr>Titoli diapositive</vt:lpstr>
      </vt:variant>
      <vt:variant>
        <vt:i4>77</vt:i4>
      </vt:variant>
    </vt:vector>
  </HeadingPairs>
  <TitlesOfParts>
    <vt:vector size="78" baseType="lpstr">
      <vt:lpstr>Città</vt:lpstr>
      <vt:lpstr>PROGRAMMAZIONE LINEARE</vt:lpstr>
      <vt:lpstr>PROGRAMMAZIONE LINEARE</vt:lpstr>
      <vt:lpstr>MODELLO MATEMATICO</vt:lpstr>
      <vt:lpstr>ELEMENTI DI UN PROBLEMA DI PROGRAMMAZIONE LINEARE</vt:lpstr>
      <vt:lpstr>MODELLO MATEMATICO</vt:lpstr>
      <vt:lpstr>2 VARIABILI</vt:lpstr>
      <vt:lpstr>PIU’ DI DUE VARIABILI</vt:lpstr>
      <vt:lpstr>FUNZIONI DI DUE VARIABILI</vt:lpstr>
      <vt:lpstr>TRACCIA DEL GRAFICO </vt:lpstr>
      <vt:lpstr>LINEE DI LIVELLO</vt:lpstr>
      <vt:lpstr>LINEE DI LIVELLO</vt:lpstr>
      <vt:lpstr>RAPPRESENTAZIONE DI LINEE DI LIVELLO IN PRESENZA DI VINCOLI</vt:lpstr>
      <vt:lpstr>VETTORE OK</vt:lpstr>
      <vt:lpstr>LINEE DI LIVELLO NEL PIANO XY</vt:lpstr>
      <vt:lpstr>MASSIMI E MINIMI </vt:lpstr>
      <vt:lpstr>DISEQUAZIONI LINEARI IN DUE VARIABILI</vt:lpstr>
      <vt:lpstr>UN ESEMPIO</vt:lpstr>
      <vt:lpstr>RISOLUZIONE GRAFICA DI UN SISTEMA DI DISEQUAZIONI IN DUE VARIABILI</vt:lpstr>
      <vt:lpstr>INSIEMI CONVESSI </vt:lpstr>
      <vt:lpstr>REGIONE AMMISSIBILE E SOLUZIONI DI BASE</vt:lpstr>
      <vt:lpstr>PROBLEMA  DELLA PROGRAMMAZIONE LINEARE IN DUE VARIABILI METODO GRAFICO</vt:lpstr>
      <vt:lpstr>POSSIBILI REGIONI AMMISSIBILI</vt:lpstr>
      <vt:lpstr> RAPPRESENTAZIONE GRAFICA </vt:lpstr>
      <vt:lpstr>TEOREMA FONDAMENTALE DELLA PROGRAMMAZIONE LINEARE</vt:lpstr>
      <vt:lpstr>TEOREMA FONDAMENTALE DELLA PROGRAMMAZIONE LINEARE</vt:lpstr>
      <vt:lpstr>TEOREMA FONDAMENTALE DELLA PROGRAMMAZIONE LINEARE ( altra formulazione)</vt:lpstr>
      <vt:lpstr>Diapositiva 27</vt:lpstr>
      <vt:lpstr> PROPPRIETA’ DEI VERTICI – TEST DI OTTIMALITA’</vt:lpstr>
      <vt:lpstr>METODO DI RISOLUZIONE DEL PROBLEMA DI WYNDOR GLASS</vt:lpstr>
      <vt:lpstr>RISOLUZIONE DEL PROBLEMA DI WYNDOR GLASS</vt:lpstr>
      <vt:lpstr>E ADESSO TOCCA A VOI…</vt:lpstr>
      <vt:lpstr>Percorsi minimi</vt:lpstr>
      <vt:lpstr>Il problema del cammino minimo</vt:lpstr>
      <vt:lpstr>Parametri da utilizzare</vt:lpstr>
      <vt:lpstr>Tanti problemi , un metodo</vt:lpstr>
      <vt:lpstr>GRAFI E CAMMINI</vt:lpstr>
      <vt:lpstr>Percorsi</vt:lpstr>
      <vt:lpstr>Pesi e matrici associate</vt:lpstr>
      <vt:lpstr>Misura di prestazione</vt:lpstr>
      <vt:lpstr>Vincoli</vt:lpstr>
      <vt:lpstr>Matrici di incidenza e matrici dei pesi</vt:lpstr>
      <vt:lpstr>Ciclo</vt:lpstr>
      <vt:lpstr>Pesi fittizzi e autoanelli</vt:lpstr>
      <vt:lpstr>Percorsi differenti</vt:lpstr>
      <vt:lpstr>Procedimento grafico</vt:lpstr>
      <vt:lpstr>Fase 1</vt:lpstr>
      <vt:lpstr>Fase 2</vt:lpstr>
      <vt:lpstr>Fase 3</vt:lpstr>
      <vt:lpstr>Fase 4</vt:lpstr>
      <vt:lpstr>ALGORITMI</vt:lpstr>
      <vt:lpstr>ALGORITMO DI BELLMAN - KALABA:</vt:lpstr>
      <vt:lpstr>Diapositiva 52</vt:lpstr>
      <vt:lpstr>ALGORITMO DI DIJKSTRA:</vt:lpstr>
      <vt:lpstr>ALGORITMO DI DIJKSTRA:</vt:lpstr>
      <vt:lpstr>ALGORITMO DI DIJKSTRA:triangolazione</vt:lpstr>
      <vt:lpstr>Diapositiva 56</vt:lpstr>
      <vt:lpstr>Diapositiva 57</vt:lpstr>
      <vt:lpstr>Diapositiva 58</vt:lpstr>
      <vt:lpstr>Diapositiva 59</vt:lpstr>
      <vt:lpstr>Diapositiva 60</vt:lpstr>
      <vt:lpstr>Diapositiva 61</vt:lpstr>
      <vt:lpstr>Diapositiva 62</vt:lpstr>
      <vt:lpstr>Diapositiva 63</vt:lpstr>
      <vt:lpstr>Diapositiva 64</vt:lpstr>
      <vt:lpstr>Conclusioni</vt:lpstr>
      <vt:lpstr>Diapositiva 66</vt:lpstr>
      <vt:lpstr>ALGORITMO DI FLOYD - WARSHALL :</vt:lpstr>
      <vt:lpstr>Diapositiva 68</vt:lpstr>
      <vt:lpstr>DIFFERENZE TRA I TRE ALGORITMI</vt:lpstr>
      <vt:lpstr>Diapositiva 70</vt:lpstr>
      <vt:lpstr>Diapositiva 71</vt:lpstr>
      <vt:lpstr>Diapositiva 72</vt:lpstr>
      <vt:lpstr>Campo di applicazione</vt:lpstr>
      <vt:lpstr>Settore urbanistico</vt:lpstr>
      <vt:lpstr>Settore trasporti</vt:lpstr>
      <vt:lpstr>Diapositiva 76</vt:lpstr>
      <vt:lpstr>Link e riferimenti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PROGRAMMAZIONE LINEARE</dc:title>
  <dc:creator>Cristina</dc:creator>
  <cp:lastModifiedBy>utente</cp:lastModifiedBy>
  <cp:revision>82</cp:revision>
  <dcterms:created xsi:type="dcterms:W3CDTF">2012-02-01T15:05:34Z</dcterms:created>
  <dcterms:modified xsi:type="dcterms:W3CDTF">2012-02-17T08:53:09Z</dcterms:modified>
</cp:coreProperties>
</file>